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33"/>
  </p:notesMasterIdLst>
  <p:handoutMasterIdLst>
    <p:handoutMasterId r:id="rId34"/>
  </p:handoutMasterIdLst>
  <p:sldIdLst>
    <p:sldId id="337" r:id="rId2"/>
    <p:sldId id="456" r:id="rId3"/>
    <p:sldId id="488" r:id="rId4"/>
    <p:sldId id="489" r:id="rId5"/>
    <p:sldId id="490" r:id="rId6"/>
    <p:sldId id="461" r:id="rId7"/>
    <p:sldId id="389" r:id="rId8"/>
    <p:sldId id="361" r:id="rId9"/>
    <p:sldId id="457" r:id="rId10"/>
    <p:sldId id="465" r:id="rId11"/>
    <p:sldId id="466" r:id="rId12"/>
    <p:sldId id="460" r:id="rId13"/>
    <p:sldId id="498" r:id="rId14"/>
    <p:sldId id="468" r:id="rId15"/>
    <p:sldId id="469" r:id="rId16"/>
    <p:sldId id="491" r:id="rId17"/>
    <p:sldId id="492" r:id="rId18"/>
    <p:sldId id="470" r:id="rId19"/>
    <p:sldId id="471" r:id="rId20"/>
    <p:sldId id="473" r:id="rId21"/>
    <p:sldId id="474" r:id="rId22"/>
    <p:sldId id="493" r:id="rId23"/>
    <p:sldId id="496" r:id="rId24"/>
    <p:sldId id="475" r:id="rId25"/>
    <p:sldId id="494" r:id="rId26"/>
    <p:sldId id="495" r:id="rId27"/>
    <p:sldId id="497" r:id="rId28"/>
    <p:sldId id="499" r:id="rId29"/>
    <p:sldId id="500" r:id="rId30"/>
    <p:sldId id="501" r:id="rId31"/>
    <p:sldId id="357" r:id="rId32"/>
  </p:sldIdLst>
  <p:sldSz cx="9144000" cy="6858000" type="screen4x3"/>
  <p:notesSz cx="6805613" cy="9939338"/>
  <p:defaultTextStyle>
    <a:defPPr>
      <a:defRPr lang="en-AU"/>
    </a:defPPr>
    <a:lvl1pPr algn="l" rtl="0" eaLnBrk="0" fontAlgn="base" hangingPunct="0">
      <a:spcBef>
        <a:spcPct val="0"/>
      </a:spcBef>
      <a:spcAft>
        <a:spcPct val="0"/>
      </a:spcAft>
      <a:defRPr sz="2400" kern="1200">
        <a:solidFill>
          <a:schemeClr val="tx1"/>
        </a:solidFill>
        <a:latin typeface="Times"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pitchFamily="18" charset="0"/>
        <a:ea typeface="+mn-ea"/>
        <a:cs typeface="+mn-cs"/>
      </a:defRPr>
    </a:lvl5pPr>
    <a:lvl6pPr marL="2286000" algn="l" defTabSz="914400" rtl="0" eaLnBrk="1" latinLnBrk="0" hangingPunct="1">
      <a:defRPr sz="2400" kern="1200">
        <a:solidFill>
          <a:schemeClr val="tx1"/>
        </a:solidFill>
        <a:latin typeface="Times" pitchFamily="18" charset="0"/>
        <a:ea typeface="+mn-ea"/>
        <a:cs typeface="+mn-cs"/>
      </a:defRPr>
    </a:lvl6pPr>
    <a:lvl7pPr marL="2743200" algn="l" defTabSz="914400" rtl="0" eaLnBrk="1" latinLnBrk="0" hangingPunct="1">
      <a:defRPr sz="2400" kern="1200">
        <a:solidFill>
          <a:schemeClr val="tx1"/>
        </a:solidFill>
        <a:latin typeface="Times" pitchFamily="18" charset="0"/>
        <a:ea typeface="+mn-ea"/>
        <a:cs typeface="+mn-cs"/>
      </a:defRPr>
    </a:lvl7pPr>
    <a:lvl8pPr marL="3200400" algn="l" defTabSz="914400" rtl="0" eaLnBrk="1" latinLnBrk="0" hangingPunct="1">
      <a:defRPr sz="2400" kern="1200">
        <a:solidFill>
          <a:schemeClr val="tx1"/>
        </a:solidFill>
        <a:latin typeface="Times" pitchFamily="18" charset="0"/>
        <a:ea typeface="+mn-ea"/>
        <a:cs typeface="+mn-cs"/>
      </a:defRPr>
    </a:lvl8pPr>
    <a:lvl9pPr marL="3657600" algn="l" defTabSz="914400" rtl="0" eaLnBrk="1" latinLnBrk="0" hangingPunct="1">
      <a:defRPr sz="2400" kern="1200">
        <a:solidFill>
          <a:schemeClr val="tx1"/>
        </a:solidFill>
        <a:latin typeface="Times"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FF"/>
    <a:srgbClr val="FFFF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1538" autoAdjust="0"/>
    <p:restoredTop sz="95078" autoAdjust="0"/>
  </p:normalViewPr>
  <p:slideViewPr>
    <p:cSldViewPr>
      <p:cViewPr>
        <p:scale>
          <a:sx n="70" d="100"/>
          <a:sy n="70" d="100"/>
        </p:scale>
        <p:origin x="-2814" y="-9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3" d="100"/>
          <a:sy n="73" d="100"/>
        </p:scale>
        <p:origin x="-2142" y="-102"/>
      </p:cViewPr>
      <p:guideLst>
        <p:guide orient="horz" pos="3131"/>
        <p:guide pos="2143"/>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AU"/>
          </a:p>
        </p:txBody>
      </p:sp>
      <p:sp>
        <p:nvSpPr>
          <p:cNvPr id="5123" name="Rectangle 3"/>
          <p:cNvSpPr>
            <a:spLocks noGrp="1" noChangeArrowheads="1"/>
          </p:cNvSpPr>
          <p:nvPr>
            <p:ph type="dt" sz="quarter"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AU"/>
          </a:p>
        </p:txBody>
      </p:sp>
      <p:sp>
        <p:nvSpPr>
          <p:cNvPr id="5124" name="Rectangle 4"/>
          <p:cNvSpPr>
            <a:spLocks noGrp="1" noChangeArrowheads="1"/>
          </p:cNvSpPr>
          <p:nvPr>
            <p:ph type="ftr" sz="quarter" idx="2"/>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AU"/>
          </a:p>
        </p:txBody>
      </p:sp>
      <p:sp>
        <p:nvSpPr>
          <p:cNvPr id="5125" name="Rectangle 5"/>
          <p:cNvSpPr>
            <a:spLocks noGrp="1" noChangeArrowheads="1"/>
          </p:cNvSpPr>
          <p:nvPr>
            <p:ph type="sldNum" sz="quarter" idx="3"/>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B4114213-77D2-411D-A19F-24237AD1C51C}" type="slidenum">
              <a:rPr lang="en-AU"/>
              <a:pPr>
                <a:defRPr/>
              </a:pPr>
              <a:t>‹#›</a:t>
            </a:fld>
            <a:endParaRPr lang="en-A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AU"/>
          </a:p>
        </p:txBody>
      </p:sp>
      <p:sp>
        <p:nvSpPr>
          <p:cNvPr id="3075" name="Rectangle 3"/>
          <p:cNvSpPr>
            <a:spLocks noGrp="1" noChangeArrowheads="1"/>
          </p:cNvSpPr>
          <p:nvPr>
            <p:ph type="dt" idx="1"/>
          </p:nvPr>
        </p:nvSpPr>
        <p:spPr bwMode="auto">
          <a:xfrm>
            <a:off x="3854450" y="0"/>
            <a:ext cx="2949575"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AU"/>
          </a:p>
        </p:txBody>
      </p:sp>
      <p:sp>
        <p:nvSpPr>
          <p:cNvPr id="34820" name="Rectangle 4"/>
          <p:cNvSpPr>
            <a:spLocks noRot="1" noChangeArrowheads="1" noTextEdit="1"/>
          </p:cNvSpPr>
          <p:nvPr>
            <p:ph type="sldImg" idx="2"/>
          </p:nvPr>
        </p:nvSpPr>
        <p:spPr bwMode="auto">
          <a:xfrm>
            <a:off x="920750" y="746125"/>
            <a:ext cx="4967288" cy="3725863"/>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1038" y="4721225"/>
            <a:ext cx="5443537" cy="44719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p>
        </p:txBody>
      </p:sp>
      <p:sp>
        <p:nvSpPr>
          <p:cNvPr id="3078" name="Rectangle 6"/>
          <p:cNvSpPr>
            <a:spLocks noGrp="1" noChangeArrowheads="1"/>
          </p:cNvSpPr>
          <p:nvPr>
            <p:ph type="ftr" sz="quarter" idx="4"/>
          </p:nvPr>
        </p:nvSpPr>
        <p:spPr bwMode="auto">
          <a:xfrm>
            <a:off x="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AU"/>
          </a:p>
        </p:txBody>
      </p:sp>
      <p:sp>
        <p:nvSpPr>
          <p:cNvPr id="3079" name="Rectangle 7"/>
          <p:cNvSpPr>
            <a:spLocks noGrp="1" noChangeArrowheads="1"/>
          </p:cNvSpPr>
          <p:nvPr>
            <p:ph type="sldNum" sz="quarter" idx="5"/>
          </p:nvPr>
        </p:nvSpPr>
        <p:spPr bwMode="auto">
          <a:xfrm>
            <a:off x="3854450" y="9440863"/>
            <a:ext cx="2949575" cy="49688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atin typeface="Arial" charset="0"/>
              </a:defRPr>
            </a:lvl1pPr>
          </a:lstStyle>
          <a:p>
            <a:pPr>
              <a:defRPr/>
            </a:pPr>
            <a:fld id="{1CA7E811-7350-47EF-9CC4-ECCA9168A611}" type="slidenum">
              <a:rPr lang="en-AU"/>
              <a:pPr>
                <a:defRPr/>
              </a:pPr>
              <a:t>‹#›</a:t>
            </a:fld>
            <a:endParaRPr lang="en-A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84F63C88-2039-4409-B3A2-0CB0C83E5531}" type="slidenum">
              <a:rPr lang="en-AU" smtClean="0"/>
              <a:pPr/>
              <a:t>1</a:t>
            </a:fld>
            <a:endParaRPr lang="en-AU" smtClean="0"/>
          </a:p>
        </p:txBody>
      </p:sp>
      <p:sp>
        <p:nvSpPr>
          <p:cNvPr id="35843" name="Rectangle 2"/>
          <p:cNvSpPr>
            <a:spLocks noRo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p:spPr>
        <p:txBody>
          <a:bodyPr/>
          <a:lstStyle/>
          <a:p>
            <a:fld id="{3A7A625D-07DF-4F01-8F59-42681C38CFF5}" type="slidenum">
              <a:rPr lang="en-AU" smtClean="0"/>
              <a:pPr/>
              <a:t>14</a:t>
            </a:fld>
            <a:endParaRPr lang="en-AU" smtClean="0"/>
          </a:p>
        </p:txBody>
      </p:sp>
      <p:sp>
        <p:nvSpPr>
          <p:cNvPr id="45059" name="Rectangle 2"/>
          <p:cNvSpPr>
            <a:spLocks noRo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p:spPr>
        <p:txBody>
          <a:bodyPr/>
          <a:lstStyle/>
          <a:p>
            <a:fld id="{FA344ED3-B0C4-49BF-BF62-4A96FD40EE41}" type="slidenum">
              <a:rPr lang="en-AU" smtClean="0"/>
              <a:pPr/>
              <a:t>15</a:t>
            </a:fld>
            <a:endParaRPr lang="en-AU" smtClean="0"/>
          </a:p>
        </p:txBody>
      </p:sp>
      <p:sp>
        <p:nvSpPr>
          <p:cNvPr id="46083" name="Rectangle 2"/>
          <p:cNvSpPr>
            <a:spLocks noRo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p:spPr>
        <p:txBody>
          <a:bodyPr/>
          <a:lstStyle/>
          <a:p>
            <a:fld id="{C1586098-FC93-4F06-8605-CC96708E7822}" type="slidenum">
              <a:rPr lang="en-AU" smtClean="0"/>
              <a:pPr/>
              <a:t>16</a:t>
            </a:fld>
            <a:endParaRPr lang="en-AU" smtClean="0"/>
          </a:p>
        </p:txBody>
      </p:sp>
      <p:sp>
        <p:nvSpPr>
          <p:cNvPr id="47107" name="Rectangle 2"/>
          <p:cNvSpPr>
            <a:spLocks noRo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p:spPr>
        <p:txBody>
          <a:bodyPr/>
          <a:lstStyle/>
          <a:p>
            <a:fld id="{360249C9-01E9-49E0-988F-F0D808CF755A}" type="slidenum">
              <a:rPr lang="en-AU" smtClean="0"/>
              <a:pPr/>
              <a:t>17</a:t>
            </a:fld>
            <a:endParaRPr lang="en-AU" smtClean="0"/>
          </a:p>
        </p:txBody>
      </p:sp>
      <p:sp>
        <p:nvSpPr>
          <p:cNvPr id="48131" name="Rectangle 2"/>
          <p:cNvSpPr>
            <a:spLocks noRo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75683669-4580-4C8D-A855-A8285AEE82E6}" type="slidenum">
              <a:rPr lang="en-AU" smtClean="0"/>
              <a:pPr/>
              <a:t>18</a:t>
            </a:fld>
            <a:endParaRPr lang="en-AU" smtClean="0"/>
          </a:p>
        </p:txBody>
      </p:sp>
      <p:sp>
        <p:nvSpPr>
          <p:cNvPr id="49155" name="Rectangle 2"/>
          <p:cNvSpPr>
            <a:spLocks noRo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p:spPr>
        <p:txBody>
          <a:bodyPr/>
          <a:lstStyle/>
          <a:p>
            <a:fld id="{ADAFE248-4C07-4F4F-9CDC-7EA92B44790D}" type="slidenum">
              <a:rPr lang="en-AU" smtClean="0"/>
              <a:pPr/>
              <a:t>19</a:t>
            </a:fld>
            <a:endParaRPr lang="en-AU" smtClean="0"/>
          </a:p>
        </p:txBody>
      </p:sp>
      <p:sp>
        <p:nvSpPr>
          <p:cNvPr id="50179" name="Rectangle 2"/>
          <p:cNvSpPr>
            <a:spLocks noRo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1E4098F3-AA5C-4AFD-9320-0EF9FC1EA31E}" type="slidenum">
              <a:rPr lang="en-AU" smtClean="0"/>
              <a:pPr/>
              <a:t>20</a:t>
            </a:fld>
            <a:endParaRPr lang="en-AU" smtClean="0"/>
          </a:p>
        </p:txBody>
      </p:sp>
      <p:sp>
        <p:nvSpPr>
          <p:cNvPr id="51203" name="Rectangle 2"/>
          <p:cNvSpPr>
            <a:spLocks noRo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DD3715D5-FAA1-4A73-B9C4-26B259422286}" type="slidenum">
              <a:rPr lang="en-AU" smtClean="0"/>
              <a:pPr/>
              <a:t>21</a:t>
            </a:fld>
            <a:endParaRPr lang="en-AU" smtClean="0"/>
          </a:p>
        </p:txBody>
      </p:sp>
      <p:sp>
        <p:nvSpPr>
          <p:cNvPr id="52227" name="Rectangle 2"/>
          <p:cNvSpPr>
            <a:spLocks noRo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B346779D-66CD-4B22-B2E1-E664A2822917}" type="slidenum">
              <a:rPr lang="en-AU" smtClean="0"/>
              <a:pPr/>
              <a:t>22</a:t>
            </a:fld>
            <a:endParaRPr lang="en-AU" smtClean="0"/>
          </a:p>
        </p:txBody>
      </p:sp>
      <p:sp>
        <p:nvSpPr>
          <p:cNvPr id="53251" name="Rectangle 2"/>
          <p:cNvSpPr>
            <a:spLocks noRo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299F40A4-76B3-4E97-B679-6D6E62F2E25E}" type="slidenum">
              <a:rPr lang="en-AU" smtClean="0"/>
              <a:pPr/>
              <a:t>23</a:t>
            </a:fld>
            <a:endParaRPr lang="en-AU" smtClean="0"/>
          </a:p>
        </p:txBody>
      </p:sp>
      <p:sp>
        <p:nvSpPr>
          <p:cNvPr id="54275" name="Rectangle 2"/>
          <p:cNvSpPr>
            <a:spLocks noRo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6DDEF60-E2CD-4640-A6B5-4ED9908C2118}" type="slidenum">
              <a:rPr lang="en-AU" smtClean="0"/>
              <a:pPr/>
              <a:t>2</a:t>
            </a:fld>
            <a:endParaRPr lang="en-AU" smtClean="0"/>
          </a:p>
        </p:txBody>
      </p:sp>
      <p:sp>
        <p:nvSpPr>
          <p:cNvPr id="36867" name="Rectangle 2"/>
          <p:cNvSpPr>
            <a:spLocks noRo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FF81559-08FE-447B-9527-9F1AFD7B4C5A}" type="slidenum">
              <a:rPr lang="en-AU" smtClean="0"/>
              <a:pPr/>
              <a:t>24</a:t>
            </a:fld>
            <a:endParaRPr lang="en-AU" smtClean="0"/>
          </a:p>
        </p:txBody>
      </p:sp>
      <p:sp>
        <p:nvSpPr>
          <p:cNvPr id="55299" name="Rectangle 2"/>
          <p:cNvSpPr>
            <a:spLocks noRo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647F7246-2E0E-4D05-9017-45DE046893FE}" type="slidenum">
              <a:rPr lang="en-AU" smtClean="0"/>
              <a:pPr/>
              <a:t>25</a:t>
            </a:fld>
            <a:endParaRPr lang="en-AU" smtClean="0"/>
          </a:p>
        </p:txBody>
      </p:sp>
      <p:sp>
        <p:nvSpPr>
          <p:cNvPr id="56323" name="Rectangle 2"/>
          <p:cNvSpPr>
            <a:spLocks noRo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BE512824-5F14-4C27-8E2D-56E36E0C7E36}" type="slidenum">
              <a:rPr lang="en-AU" smtClean="0"/>
              <a:pPr/>
              <a:t>26</a:t>
            </a:fld>
            <a:endParaRPr lang="en-AU" smtClean="0"/>
          </a:p>
        </p:txBody>
      </p:sp>
      <p:sp>
        <p:nvSpPr>
          <p:cNvPr id="57347" name="Rectangle 2"/>
          <p:cNvSpPr>
            <a:spLocks noRo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5D06DDB6-10BD-4ADD-AC3D-32500F9F0E4A}" type="slidenum">
              <a:rPr lang="en-AU" smtClean="0"/>
              <a:pPr/>
              <a:t>27</a:t>
            </a:fld>
            <a:endParaRPr lang="en-AU" smtClean="0"/>
          </a:p>
        </p:txBody>
      </p:sp>
      <p:sp>
        <p:nvSpPr>
          <p:cNvPr id="58371" name="Rectangle 2"/>
          <p:cNvSpPr>
            <a:spLocks noRo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F4E0A149-4D3D-4ED2-81A5-ABB4B5FFF028}" type="slidenum">
              <a:rPr lang="en-AU" smtClean="0"/>
              <a:pPr/>
              <a:t>28</a:t>
            </a:fld>
            <a:endParaRPr lang="en-AU" smtClean="0"/>
          </a:p>
        </p:txBody>
      </p:sp>
      <p:sp>
        <p:nvSpPr>
          <p:cNvPr id="59395" name="Rectangle 2"/>
          <p:cNvSpPr>
            <a:spLocks noRo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2949FD4-492C-4D8D-AB31-C60D33D32F3B}" type="slidenum">
              <a:rPr lang="en-AU" smtClean="0"/>
              <a:pPr/>
              <a:t>29</a:t>
            </a:fld>
            <a:endParaRPr lang="en-AU" smtClean="0"/>
          </a:p>
        </p:txBody>
      </p:sp>
      <p:sp>
        <p:nvSpPr>
          <p:cNvPr id="60419" name="Rectangle 2"/>
          <p:cNvSpPr>
            <a:spLocks noRo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731DCC8B-DEEF-4046-9268-D2D44FCDB0C9}" type="slidenum">
              <a:rPr lang="en-AU" smtClean="0"/>
              <a:pPr/>
              <a:t>30</a:t>
            </a:fld>
            <a:endParaRPr lang="en-AU" smtClean="0"/>
          </a:p>
        </p:txBody>
      </p:sp>
      <p:sp>
        <p:nvSpPr>
          <p:cNvPr id="61443" name="Rectangle 2"/>
          <p:cNvSpPr>
            <a:spLocks noRo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D761D63B-93EC-482C-A111-6AC8AA3BC8D2}" type="slidenum">
              <a:rPr lang="en-AU" smtClean="0"/>
              <a:pPr/>
              <a:t>31</a:t>
            </a:fld>
            <a:endParaRPr lang="en-AU" smtClean="0"/>
          </a:p>
        </p:txBody>
      </p:sp>
      <p:sp>
        <p:nvSpPr>
          <p:cNvPr id="62467" name="Rectangle 2"/>
          <p:cNvSpPr>
            <a:spLocks noRo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53C85E9E-8D5D-43D7-BF97-0E2EB09AA81D}" type="slidenum">
              <a:rPr lang="en-AU" smtClean="0"/>
              <a:pPr/>
              <a:t>7</a:t>
            </a:fld>
            <a:endParaRPr lang="en-AU" smtClean="0"/>
          </a:p>
        </p:txBody>
      </p:sp>
      <p:sp>
        <p:nvSpPr>
          <p:cNvPr id="37891" name="Rectangle 2"/>
          <p:cNvSpPr>
            <a:spLocks noRo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80FDCF91-E3EA-407F-A0FB-BA6D68741367}" type="slidenum">
              <a:rPr lang="en-AU" smtClean="0"/>
              <a:pPr/>
              <a:t>8</a:t>
            </a:fld>
            <a:endParaRPr lang="en-AU" smtClean="0"/>
          </a:p>
        </p:txBody>
      </p:sp>
      <p:sp>
        <p:nvSpPr>
          <p:cNvPr id="38915" name="Rectangle 2"/>
          <p:cNvSpPr>
            <a:spLocks noRo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0ECC90C9-4DB4-4248-AD15-54039E219A11}" type="slidenum">
              <a:rPr lang="en-AU" smtClean="0"/>
              <a:pPr/>
              <a:t>9</a:t>
            </a:fld>
            <a:endParaRPr lang="en-AU" smtClean="0"/>
          </a:p>
        </p:txBody>
      </p:sp>
      <p:sp>
        <p:nvSpPr>
          <p:cNvPr id="39939" name="Rectangle 2"/>
          <p:cNvSpPr>
            <a:spLocks noRo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5E453387-F9B6-4CB2-9230-84F105847C00}" type="slidenum">
              <a:rPr lang="en-AU" smtClean="0"/>
              <a:pPr/>
              <a:t>10</a:t>
            </a:fld>
            <a:endParaRPr lang="en-AU" smtClean="0"/>
          </a:p>
        </p:txBody>
      </p:sp>
      <p:sp>
        <p:nvSpPr>
          <p:cNvPr id="40963" name="Rectangle 2"/>
          <p:cNvSpPr>
            <a:spLocks noRo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823D2150-891A-49F9-8B40-D3F17BE89FF3}" type="slidenum">
              <a:rPr lang="en-AU" smtClean="0"/>
              <a:pPr/>
              <a:t>11</a:t>
            </a:fld>
            <a:endParaRPr lang="en-AU" smtClean="0"/>
          </a:p>
        </p:txBody>
      </p:sp>
      <p:sp>
        <p:nvSpPr>
          <p:cNvPr id="41987" name="Rectangle 2"/>
          <p:cNvSpPr>
            <a:spLocks noRot="1" noChangeArrowheads="1" noTextEdit="1"/>
          </p:cNvSpPr>
          <p:nvPr>
            <p:ph type="sldImg"/>
          </p:nvPr>
        </p:nvSpPr>
        <p:spPr>
          <a:ln/>
        </p:spPr>
      </p:sp>
      <p:sp>
        <p:nvSpPr>
          <p:cNvPr id="419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0D1DADA0-B5DB-4842-903C-B470B780AFE6}" type="slidenum">
              <a:rPr lang="en-AU" smtClean="0"/>
              <a:pPr/>
              <a:t>12</a:t>
            </a:fld>
            <a:endParaRPr lang="en-AU" smtClean="0"/>
          </a:p>
        </p:txBody>
      </p:sp>
      <p:sp>
        <p:nvSpPr>
          <p:cNvPr id="43011" name="Rectangle 2"/>
          <p:cNvSpPr>
            <a:spLocks noRo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pPr marL="177800" indent="-177800" eaLnBrk="1" hangingPunct="1">
              <a:lnSpc>
                <a:spcPct val="80000"/>
              </a:lnSpc>
              <a:buFontTx/>
              <a:buChar char="•"/>
            </a:pPr>
            <a:endParaRPr lang="en-AU" sz="1400" smtClean="0"/>
          </a:p>
          <a:p>
            <a:pPr marL="177800" indent="-177800" eaLnBrk="1" hangingPunct="1">
              <a:lnSpc>
                <a:spcPct val="80000"/>
              </a:lnSpc>
              <a:buFontTx/>
              <a:buChar char="•"/>
            </a:pPr>
            <a:r>
              <a:rPr lang="en-AU" sz="1400" smtClean="0"/>
              <a:t>Austar extracts the Greta Coal Seam, which is a high fluidity, low ash and low phosphorous coal. +89% is recovered when washed and the premium coking product is of high value.  The seam is up to 6.8m thick in the current mining area. All coal is exported via the Port of Newcastle.</a:t>
            </a:r>
          </a:p>
          <a:p>
            <a:pPr marL="177800" indent="-177800" eaLnBrk="1" hangingPunct="1">
              <a:lnSpc>
                <a:spcPct val="80000"/>
              </a:lnSpc>
              <a:buFontTx/>
              <a:buChar char="•"/>
            </a:pPr>
            <a:endParaRPr lang="en-AU" sz="1400" b="1"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p:spPr>
        <p:txBody>
          <a:bodyPr/>
          <a:lstStyle/>
          <a:p>
            <a:fld id="{3A812D12-2D9F-49D6-9FC0-8FE5C323B78E}" type="slidenum">
              <a:rPr lang="en-AU" smtClean="0"/>
              <a:pPr/>
              <a:t>13</a:t>
            </a:fld>
            <a:endParaRPr lang="en-AU" smtClean="0"/>
          </a:p>
        </p:txBody>
      </p:sp>
      <p:sp>
        <p:nvSpPr>
          <p:cNvPr id="44035" name="Rectangle 2"/>
          <p:cNvSpPr>
            <a:spLocks noRo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59747" name="Rectangle 3"/>
          <p:cNvSpPr>
            <a:spLocks noGrp="1" noChangeArrowheads="1"/>
          </p:cNvSpPr>
          <p:nvPr>
            <p:ph type="ctrTitle" sz="quarter"/>
          </p:nvPr>
        </p:nvSpPr>
        <p:spPr>
          <a:xfrm>
            <a:off x="685800" y="2130428"/>
            <a:ext cx="7772400" cy="1470025"/>
          </a:xfrm>
        </p:spPr>
        <p:txBody>
          <a:bodyPr/>
          <a:lstStyle>
            <a:lvl1pPr>
              <a:defRPr/>
            </a:lvl1pPr>
          </a:lstStyle>
          <a:p>
            <a:endParaRPr lang="en-US"/>
          </a:p>
        </p:txBody>
      </p:sp>
      <p:sp>
        <p:nvSpPr>
          <p:cNvPr id="159748" name="Rectangle 4"/>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endParaRPr lang="en-US"/>
          </a:p>
        </p:txBody>
      </p:sp>
      <p:sp>
        <p:nvSpPr>
          <p:cNvPr id="4" name="Rectangle 5"/>
          <p:cNvSpPr>
            <a:spLocks noGrp="1" noChangeArrowheads="1"/>
          </p:cNvSpPr>
          <p:nvPr>
            <p:ph type="dt" sz="quarter" idx="10"/>
          </p:nvPr>
        </p:nvSpPr>
        <p:spPr/>
        <p:txBody>
          <a:bodyPr/>
          <a:lstStyle>
            <a:lvl1pPr>
              <a:defRPr/>
            </a:lvl1pPr>
          </a:lstStyle>
          <a:p>
            <a:pPr>
              <a:defRPr/>
            </a:pPr>
            <a:endParaRPr lang="en-US"/>
          </a:p>
        </p:txBody>
      </p:sp>
      <p:sp>
        <p:nvSpPr>
          <p:cNvPr id="5" name="Rectangle 6"/>
          <p:cNvSpPr>
            <a:spLocks noGrp="1" noChangeArrowheads="1"/>
          </p:cNvSpPr>
          <p:nvPr>
            <p:ph type="ftr" sz="quarter" idx="11"/>
          </p:nvPr>
        </p:nvSpPr>
        <p:spPr/>
        <p:txBody>
          <a:bodyPr/>
          <a:lstStyle>
            <a:lvl1pPr>
              <a:defRPr/>
            </a:lvl1pPr>
          </a:lstStyle>
          <a:p>
            <a:pPr>
              <a:defRPr/>
            </a:pPr>
            <a:endParaRPr lang="en-US"/>
          </a:p>
        </p:txBody>
      </p:sp>
      <p:sp>
        <p:nvSpPr>
          <p:cNvPr id="6" name="Rectangle 7"/>
          <p:cNvSpPr>
            <a:spLocks noGrp="1" noChangeArrowheads="1"/>
          </p:cNvSpPr>
          <p:nvPr>
            <p:ph type="sldNum" sz="quarter" idx="12"/>
          </p:nvPr>
        </p:nvSpPr>
        <p:spPr>
          <a:xfrm>
            <a:off x="6659563" y="6165850"/>
            <a:ext cx="2133600" cy="476250"/>
          </a:xfrm>
        </p:spPr>
        <p:txBody>
          <a:bodyPr/>
          <a:lstStyle>
            <a:lvl1pPr>
              <a:defRPr/>
            </a:lvl1pPr>
          </a:lstStyle>
          <a:p>
            <a:pPr>
              <a:defRPr/>
            </a:pPr>
            <a:fld id="{9617C16C-1F28-4856-83FC-CB9E26C1616C}"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C16DDC09-2263-4D0A-BC45-FDCBC256E14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1"/>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41"/>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67935D3F-77D2-4240-B7CC-44AD0FE9AEF5}"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AU"/>
          </a:p>
        </p:txBody>
      </p:sp>
      <p:sp>
        <p:nvSpPr>
          <p:cNvPr id="3" name="Content Placeholder 2"/>
          <p:cNvSpPr>
            <a:spLocks noGrp="1"/>
          </p:cNvSpPr>
          <p:nvPr>
            <p:ph sz="quarter" idx="1"/>
          </p:nvPr>
        </p:nvSpPr>
        <p:spPr>
          <a:xfrm>
            <a:off x="457200" y="1600201"/>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quarter" idx="2"/>
          </p:nvPr>
        </p:nvSpPr>
        <p:spPr>
          <a:xfrm>
            <a:off x="457200" y="3938591"/>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Content Placeholder 4"/>
          <p:cNvSpPr>
            <a:spLocks noGrp="1"/>
          </p:cNvSpPr>
          <p:nvPr>
            <p:ph sz="half" idx="3"/>
          </p:nvPr>
        </p:nvSpPr>
        <p:spPr>
          <a:xfrm>
            <a:off x="4648200" y="1600203"/>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Rectangle 5"/>
          <p:cNvSpPr>
            <a:spLocks noGrp="1" noChangeArrowheads="1"/>
          </p:cNvSpPr>
          <p:nvPr>
            <p:ph type="dt" sz="half" idx="10"/>
          </p:nvPr>
        </p:nvSpPr>
        <p:spPr>
          <a:ln/>
        </p:spPr>
        <p:txBody>
          <a:bodyPr/>
          <a:lstStyle>
            <a:lvl1pPr>
              <a:defRPr/>
            </a:lvl1pPr>
          </a:lstStyle>
          <a:p>
            <a:pPr>
              <a:defRPr/>
            </a:pPr>
            <a:endParaRPr lang="en-US"/>
          </a:p>
        </p:txBody>
      </p:sp>
      <p:sp>
        <p:nvSpPr>
          <p:cNvPr id="7" name="Rectangle 6"/>
          <p:cNvSpPr>
            <a:spLocks noGrp="1" noChangeArrowheads="1"/>
          </p:cNvSpPr>
          <p:nvPr>
            <p:ph type="ftr" sz="quarter" idx="11"/>
          </p:nvPr>
        </p:nvSpPr>
        <p:spPr>
          <a:ln/>
        </p:spPr>
        <p:txBody>
          <a:bodyPr/>
          <a:lstStyle>
            <a:lvl1pPr>
              <a:defRPr/>
            </a:lvl1pPr>
          </a:lstStyle>
          <a:p>
            <a:pPr>
              <a:defRPr/>
            </a:pPr>
            <a:endParaRPr lang="en-US"/>
          </a:p>
        </p:txBody>
      </p:sp>
      <p:sp>
        <p:nvSpPr>
          <p:cNvPr id="8" name="Rectangle 7"/>
          <p:cNvSpPr>
            <a:spLocks noGrp="1" noChangeArrowheads="1"/>
          </p:cNvSpPr>
          <p:nvPr>
            <p:ph type="sldNum" sz="quarter" idx="12"/>
          </p:nvPr>
        </p:nvSpPr>
        <p:spPr>
          <a:ln/>
        </p:spPr>
        <p:txBody>
          <a:bodyPr/>
          <a:lstStyle>
            <a:lvl1pPr>
              <a:defRPr/>
            </a:lvl1pPr>
          </a:lstStyle>
          <a:p>
            <a:pPr>
              <a:defRPr/>
            </a:pPr>
            <a:fld id="{91181871-9A09-49E8-9ECB-9D24141E7371}"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1"/>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B650BB4A-808A-4151-8F51-8FE6642EAB6F}"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E4E2451F-5C06-41E3-A21A-BA7467E2AC23}"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6"/>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5"/>
          <p:cNvSpPr>
            <a:spLocks noGrp="1" noChangeArrowheads="1"/>
          </p:cNvSpPr>
          <p:nvPr>
            <p:ph type="dt" sz="half" idx="10"/>
          </p:nvPr>
        </p:nvSpPr>
        <p:spPr>
          <a:ln/>
        </p:spPr>
        <p:txBody>
          <a:bodyPr/>
          <a:lstStyle>
            <a:lvl1pPr>
              <a:defRPr/>
            </a:lvl1pPr>
          </a:lstStyle>
          <a:p>
            <a:pPr>
              <a:defRPr/>
            </a:pPr>
            <a:endParaRPr lang="en-US"/>
          </a:p>
        </p:txBody>
      </p:sp>
      <p:sp>
        <p:nvSpPr>
          <p:cNvPr id="5" name="Rectangle 6"/>
          <p:cNvSpPr>
            <a:spLocks noGrp="1" noChangeArrowheads="1"/>
          </p:cNvSpPr>
          <p:nvPr>
            <p:ph type="ftr" sz="quarter" idx="11"/>
          </p:nvPr>
        </p:nvSpPr>
        <p:spPr>
          <a:ln/>
        </p:spPr>
        <p:txBody>
          <a:bodyPr/>
          <a:lstStyle>
            <a:lvl1pPr>
              <a:defRPr/>
            </a:lvl1pPr>
          </a:lstStyle>
          <a:p>
            <a:pPr>
              <a:defRPr/>
            </a:pPr>
            <a:endParaRPr lang="en-US"/>
          </a:p>
        </p:txBody>
      </p:sp>
      <p:sp>
        <p:nvSpPr>
          <p:cNvPr id="6" name="Rectangle 7"/>
          <p:cNvSpPr>
            <a:spLocks noGrp="1" noChangeArrowheads="1"/>
          </p:cNvSpPr>
          <p:nvPr>
            <p:ph type="sldNum" sz="quarter" idx="12"/>
          </p:nvPr>
        </p:nvSpPr>
        <p:spPr>
          <a:ln/>
        </p:spPr>
        <p:txBody>
          <a:bodyPr/>
          <a:lstStyle>
            <a:lvl1pPr>
              <a:defRPr/>
            </a:lvl1pPr>
          </a:lstStyle>
          <a:p>
            <a:pPr>
              <a:defRPr/>
            </a:pPr>
            <a:fld id="{14BED05B-4EF2-44AF-8F5D-2FD37864F079}"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3"/>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338A0FF7-3643-4584-BE25-789803F709A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9"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9"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Rectangle 5"/>
          <p:cNvSpPr>
            <a:spLocks noGrp="1" noChangeArrowheads="1"/>
          </p:cNvSpPr>
          <p:nvPr>
            <p:ph type="dt" sz="half" idx="10"/>
          </p:nvPr>
        </p:nvSpPr>
        <p:spPr>
          <a:ln/>
        </p:spPr>
        <p:txBody>
          <a:bodyPr/>
          <a:lstStyle>
            <a:lvl1pPr>
              <a:defRPr/>
            </a:lvl1pPr>
          </a:lstStyle>
          <a:p>
            <a:pPr>
              <a:defRPr/>
            </a:pPr>
            <a:endParaRPr lang="en-US"/>
          </a:p>
        </p:txBody>
      </p:sp>
      <p:sp>
        <p:nvSpPr>
          <p:cNvPr id="8" name="Rectangle 6"/>
          <p:cNvSpPr>
            <a:spLocks noGrp="1" noChangeArrowheads="1"/>
          </p:cNvSpPr>
          <p:nvPr>
            <p:ph type="ftr" sz="quarter" idx="11"/>
          </p:nvPr>
        </p:nvSpPr>
        <p:spPr>
          <a:ln/>
        </p:spPr>
        <p:txBody>
          <a:bodyPr/>
          <a:lstStyle>
            <a:lvl1pPr>
              <a:defRPr/>
            </a:lvl1pPr>
          </a:lstStyle>
          <a:p>
            <a:pPr>
              <a:defRPr/>
            </a:pPr>
            <a:endParaRPr lang="en-US"/>
          </a:p>
        </p:txBody>
      </p:sp>
      <p:sp>
        <p:nvSpPr>
          <p:cNvPr id="9" name="Rectangle 7"/>
          <p:cNvSpPr>
            <a:spLocks noGrp="1" noChangeArrowheads="1"/>
          </p:cNvSpPr>
          <p:nvPr>
            <p:ph type="sldNum" sz="quarter" idx="12"/>
          </p:nvPr>
        </p:nvSpPr>
        <p:spPr>
          <a:ln/>
        </p:spPr>
        <p:txBody>
          <a:bodyPr/>
          <a:lstStyle>
            <a:lvl1pPr>
              <a:defRPr/>
            </a:lvl1pPr>
          </a:lstStyle>
          <a:p>
            <a:pPr>
              <a:defRPr/>
            </a:pPr>
            <a:fld id="{959BEA46-A1D4-4499-AB09-9E8C171FE24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Rectangle 5"/>
          <p:cNvSpPr>
            <a:spLocks noGrp="1" noChangeArrowheads="1"/>
          </p:cNvSpPr>
          <p:nvPr>
            <p:ph type="dt" sz="half" idx="10"/>
          </p:nvPr>
        </p:nvSpPr>
        <p:spPr>
          <a:ln/>
        </p:spPr>
        <p:txBody>
          <a:bodyPr/>
          <a:lstStyle>
            <a:lvl1pPr>
              <a:defRPr/>
            </a:lvl1pPr>
          </a:lstStyle>
          <a:p>
            <a:pPr>
              <a:defRPr/>
            </a:pPr>
            <a:endParaRPr lang="en-US"/>
          </a:p>
        </p:txBody>
      </p:sp>
      <p:sp>
        <p:nvSpPr>
          <p:cNvPr id="4" name="Rectangle 6"/>
          <p:cNvSpPr>
            <a:spLocks noGrp="1" noChangeArrowheads="1"/>
          </p:cNvSpPr>
          <p:nvPr>
            <p:ph type="ftr" sz="quarter" idx="11"/>
          </p:nvPr>
        </p:nvSpPr>
        <p:spPr>
          <a:ln/>
        </p:spPr>
        <p:txBody>
          <a:bodyPr/>
          <a:lstStyle>
            <a:lvl1pPr>
              <a:defRPr/>
            </a:lvl1pPr>
          </a:lstStyle>
          <a:p>
            <a:pPr>
              <a:defRPr/>
            </a:pPr>
            <a:endParaRPr lang="en-US"/>
          </a:p>
        </p:txBody>
      </p:sp>
      <p:sp>
        <p:nvSpPr>
          <p:cNvPr id="5" name="Rectangle 7"/>
          <p:cNvSpPr>
            <a:spLocks noGrp="1" noChangeArrowheads="1"/>
          </p:cNvSpPr>
          <p:nvPr>
            <p:ph type="sldNum" sz="quarter" idx="12"/>
          </p:nvPr>
        </p:nvSpPr>
        <p:spPr>
          <a:ln/>
        </p:spPr>
        <p:txBody>
          <a:bodyPr/>
          <a:lstStyle>
            <a:lvl1pPr>
              <a:defRPr/>
            </a:lvl1pPr>
          </a:lstStyle>
          <a:p>
            <a:pPr>
              <a:defRPr/>
            </a:pPr>
            <a:fld id="{C1A9FADB-6E42-4EB9-8393-B8834421931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endParaRPr lang="en-US"/>
          </a:p>
        </p:txBody>
      </p:sp>
      <p:sp>
        <p:nvSpPr>
          <p:cNvPr id="3" name="Rectangle 6"/>
          <p:cNvSpPr>
            <a:spLocks noGrp="1" noChangeArrowheads="1"/>
          </p:cNvSpPr>
          <p:nvPr>
            <p:ph type="ftr" sz="quarter" idx="11"/>
          </p:nvPr>
        </p:nvSpPr>
        <p:spPr>
          <a:ln/>
        </p:spPr>
        <p:txBody>
          <a:bodyPr/>
          <a:lstStyle>
            <a:lvl1pPr>
              <a:defRPr/>
            </a:lvl1pPr>
          </a:lstStyle>
          <a:p>
            <a:pPr>
              <a:defRPr/>
            </a:pPr>
            <a:endParaRPr lang="en-US"/>
          </a:p>
        </p:txBody>
      </p:sp>
      <p:sp>
        <p:nvSpPr>
          <p:cNvPr id="4" name="Rectangle 7"/>
          <p:cNvSpPr>
            <a:spLocks noGrp="1" noChangeArrowheads="1"/>
          </p:cNvSpPr>
          <p:nvPr>
            <p:ph type="sldNum" sz="quarter" idx="12"/>
          </p:nvPr>
        </p:nvSpPr>
        <p:spPr>
          <a:ln/>
        </p:spPr>
        <p:txBody>
          <a:bodyPr/>
          <a:lstStyle>
            <a:lvl1pPr>
              <a:defRPr/>
            </a:lvl1pPr>
          </a:lstStyle>
          <a:p>
            <a:pPr>
              <a:defRPr/>
            </a:pPr>
            <a:fld id="{BAB37570-C604-4EB8-B5EB-603729DB1E8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4"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3" y="273053"/>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4"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516ADD0D-B6C6-49F3-BB8C-D70EC984862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AU"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5"/>
          <p:cNvSpPr>
            <a:spLocks noGrp="1" noChangeArrowheads="1"/>
          </p:cNvSpPr>
          <p:nvPr>
            <p:ph type="dt" sz="half" idx="10"/>
          </p:nvPr>
        </p:nvSpPr>
        <p:spPr>
          <a:ln/>
        </p:spPr>
        <p:txBody>
          <a:bodyPr/>
          <a:lstStyle>
            <a:lvl1pPr>
              <a:defRPr/>
            </a:lvl1pPr>
          </a:lstStyle>
          <a:p>
            <a:pPr>
              <a:defRPr/>
            </a:pPr>
            <a:endParaRPr lang="en-US"/>
          </a:p>
        </p:txBody>
      </p:sp>
      <p:sp>
        <p:nvSpPr>
          <p:cNvPr id="6" name="Rectangle 6"/>
          <p:cNvSpPr>
            <a:spLocks noGrp="1" noChangeArrowheads="1"/>
          </p:cNvSpPr>
          <p:nvPr>
            <p:ph type="ftr" sz="quarter" idx="11"/>
          </p:nvPr>
        </p:nvSpPr>
        <p:spPr>
          <a:ln/>
        </p:spPr>
        <p:txBody>
          <a:bodyPr/>
          <a:lstStyle>
            <a:lvl1pPr>
              <a:defRPr/>
            </a:lvl1pPr>
          </a:lstStyle>
          <a:p>
            <a:pPr>
              <a:defRPr/>
            </a:pPr>
            <a:endParaRPr lang="en-US"/>
          </a:p>
        </p:txBody>
      </p:sp>
      <p:sp>
        <p:nvSpPr>
          <p:cNvPr id="7" name="Rectangle 7"/>
          <p:cNvSpPr>
            <a:spLocks noGrp="1" noChangeArrowheads="1"/>
          </p:cNvSpPr>
          <p:nvPr>
            <p:ph type="sldNum" sz="quarter" idx="12"/>
          </p:nvPr>
        </p:nvSpPr>
        <p:spPr>
          <a:ln/>
        </p:spPr>
        <p:txBody>
          <a:bodyPr/>
          <a:lstStyle>
            <a:lvl1pPr>
              <a:defRPr/>
            </a:lvl1pPr>
          </a:lstStyle>
          <a:p>
            <a:pPr>
              <a:defRPr/>
            </a:pPr>
            <a:fld id="{179163FA-0A5D-49EA-991B-7632643B71F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58725" name="Rectangle 5"/>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n-US"/>
          </a:p>
        </p:txBody>
      </p:sp>
      <p:sp>
        <p:nvSpPr>
          <p:cNvPr id="158726" name="Rectangle 6"/>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n-US"/>
          </a:p>
        </p:txBody>
      </p:sp>
      <p:sp>
        <p:nvSpPr>
          <p:cNvPr id="158727" name="Rectangle 7"/>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7429446B-A506-440D-BA66-95EFA087CF5A}" type="slidenum">
              <a:rPr lang="en-US"/>
              <a:pPr>
                <a:defRPr/>
              </a:pPr>
              <a:t>‹#›</a:t>
            </a:fld>
            <a:endParaRPr lang="en-US"/>
          </a:p>
        </p:txBody>
      </p:sp>
      <p:pic>
        <p:nvPicPr>
          <p:cNvPr id="1031" name="Picture 8" descr="Austar Logo"/>
          <p:cNvPicPr>
            <a:picLocks noChangeAspect="1" noChangeArrowheads="1"/>
          </p:cNvPicPr>
          <p:nvPr/>
        </p:nvPicPr>
        <p:blipFill>
          <a:blip r:embed="rId15" cstate="print"/>
          <a:srcRect l="13226" t="13217" r="65106" b="59486"/>
          <a:stretch>
            <a:fillRect/>
          </a:stretch>
        </p:blipFill>
        <p:spPr bwMode="auto">
          <a:xfrm>
            <a:off x="0" y="0"/>
            <a:ext cx="1258888" cy="9144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886" r:id="rId1"/>
    <p:sldLayoutId id="2147483874" r:id="rId2"/>
    <p:sldLayoutId id="2147483875" r:id="rId3"/>
    <p:sldLayoutId id="2147483876" r:id="rId4"/>
    <p:sldLayoutId id="2147483877" r:id="rId5"/>
    <p:sldLayoutId id="2147483878" r:id="rId6"/>
    <p:sldLayoutId id="2147483879" r:id="rId7"/>
    <p:sldLayoutId id="2147483880" r:id="rId8"/>
    <p:sldLayoutId id="2147483881" r:id="rId9"/>
    <p:sldLayoutId id="2147483882" r:id="rId10"/>
    <p:sldLayoutId id="2147483883" r:id="rId11"/>
    <p:sldLayoutId id="2147483884" r:id="rId12"/>
    <p:sldLayoutId id="2147483885" r:id="rId13"/>
  </p:sldLayoutIdLst>
  <p:txStyles>
    <p:titleStyle>
      <a:lvl1pPr algn="ctr" rtl="0" eaLnBrk="0" fontAlgn="base" hangingPunct="0">
        <a:spcBef>
          <a:spcPct val="0"/>
        </a:spcBef>
        <a:spcAft>
          <a:spcPct val="0"/>
        </a:spcAft>
        <a:defRPr sz="4400" b="1">
          <a:solidFill>
            <a:schemeClr val="accent2"/>
          </a:solidFill>
          <a:latin typeface="+mj-lt"/>
          <a:ea typeface="+mj-ea"/>
          <a:cs typeface="+mj-cs"/>
        </a:defRPr>
      </a:lvl1pPr>
      <a:lvl2pPr algn="ctr" rtl="0" eaLnBrk="0" fontAlgn="base" hangingPunct="0">
        <a:spcBef>
          <a:spcPct val="0"/>
        </a:spcBef>
        <a:spcAft>
          <a:spcPct val="0"/>
        </a:spcAft>
        <a:defRPr sz="4400" b="1">
          <a:solidFill>
            <a:schemeClr val="accent2"/>
          </a:solidFill>
          <a:latin typeface="Century Gothic" pitchFamily="34" charset="0"/>
        </a:defRPr>
      </a:lvl2pPr>
      <a:lvl3pPr algn="ctr" rtl="0" eaLnBrk="0" fontAlgn="base" hangingPunct="0">
        <a:spcBef>
          <a:spcPct val="0"/>
        </a:spcBef>
        <a:spcAft>
          <a:spcPct val="0"/>
        </a:spcAft>
        <a:defRPr sz="4400" b="1">
          <a:solidFill>
            <a:schemeClr val="accent2"/>
          </a:solidFill>
          <a:latin typeface="Century Gothic" pitchFamily="34" charset="0"/>
        </a:defRPr>
      </a:lvl3pPr>
      <a:lvl4pPr algn="ctr" rtl="0" eaLnBrk="0" fontAlgn="base" hangingPunct="0">
        <a:spcBef>
          <a:spcPct val="0"/>
        </a:spcBef>
        <a:spcAft>
          <a:spcPct val="0"/>
        </a:spcAft>
        <a:defRPr sz="4400" b="1">
          <a:solidFill>
            <a:schemeClr val="accent2"/>
          </a:solidFill>
          <a:latin typeface="Century Gothic" pitchFamily="34" charset="0"/>
        </a:defRPr>
      </a:lvl4pPr>
      <a:lvl5pPr algn="ctr" rtl="0" eaLnBrk="0" fontAlgn="base" hangingPunct="0">
        <a:spcBef>
          <a:spcPct val="0"/>
        </a:spcBef>
        <a:spcAft>
          <a:spcPct val="0"/>
        </a:spcAft>
        <a:defRPr sz="4400" b="1">
          <a:solidFill>
            <a:schemeClr val="accent2"/>
          </a:solidFill>
          <a:latin typeface="Century Gothic" pitchFamily="34" charset="0"/>
        </a:defRPr>
      </a:lvl5pPr>
      <a:lvl6pPr marL="457200" algn="ctr" rtl="0" fontAlgn="base">
        <a:spcBef>
          <a:spcPct val="0"/>
        </a:spcBef>
        <a:spcAft>
          <a:spcPct val="0"/>
        </a:spcAft>
        <a:defRPr sz="4400" b="1">
          <a:solidFill>
            <a:schemeClr val="accent2"/>
          </a:solidFill>
          <a:latin typeface="Century Gothic" pitchFamily="34" charset="0"/>
        </a:defRPr>
      </a:lvl6pPr>
      <a:lvl7pPr marL="914400" algn="ctr" rtl="0" fontAlgn="base">
        <a:spcBef>
          <a:spcPct val="0"/>
        </a:spcBef>
        <a:spcAft>
          <a:spcPct val="0"/>
        </a:spcAft>
        <a:defRPr sz="4400" b="1">
          <a:solidFill>
            <a:schemeClr val="accent2"/>
          </a:solidFill>
          <a:latin typeface="Century Gothic" pitchFamily="34" charset="0"/>
        </a:defRPr>
      </a:lvl7pPr>
      <a:lvl8pPr marL="1371600" algn="ctr" rtl="0" fontAlgn="base">
        <a:spcBef>
          <a:spcPct val="0"/>
        </a:spcBef>
        <a:spcAft>
          <a:spcPct val="0"/>
        </a:spcAft>
        <a:defRPr sz="4400" b="1">
          <a:solidFill>
            <a:schemeClr val="accent2"/>
          </a:solidFill>
          <a:latin typeface="Century Gothic" pitchFamily="34" charset="0"/>
        </a:defRPr>
      </a:lvl8pPr>
      <a:lvl9pPr marL="1828800" algn="ctr" rtl="0" fontAlgn="base">
        <a:spcBef>
          <a:spcPct val="0"/>
        </a:spcBef>
        <a:spcAft>
          <a:spcPct val="0"/>
        </a:spcAft>
        <a:defRPr sz="4400" b="1">
          <a:solidFill>
            <a:schemeClr val="accent2"/>
          </a:solidFill>
          <a:latin typeface="Century Gothic"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4.em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ctrTitle"/>
          </p:nvPr>
        </p:nvSpPr>
        <p:spPr>
          <a:xfrm>
            <a:off x="1293813" y="836613"/>
            <a:ext cx="7850187" cy="822325"/>
          </a:xfrm>
        </p:spPr>
        <p:txBody>
          <a:bodyPr/>
          <a:lstStyle/>
          <a:p>
            <a:pPr eaLnBrk="1" hangingPunct="1"/>
            <a:r>
              <a:rPr lang="zh-CN" altLang="en-AU" sz="4000" smtClean="0">
                <a:latin typeface="Arial" charset="0"/>
                <a:ea typeface="SimSun" pitchFamily="2" charset="-122"/>
                <a:cs typeface="Arial" charset="0"/>
              </a:rPr>
              <a:t/>
            </a:r>
            <a:br>
              <a:rPr lang="zh-CN" altLang="en-AU" sz="4000" smtClean="0">
                <a:latin typeface="Arial" charset="0"/>
                <a:ea typeface="SimSun" pitchFamily="2" charset="-122"/>
                <a:cs typeface="Arial" charset="0"/>
              </a:rPr>
            </a:br>
            <a:r>
              <a:rPr lang="en-AU" altLang="zh-CN" sz="3200" smtClean="0">
                <a:latin typeface="Arial" charset="0"/>
                <a:ea typeface="SimSun" pitchFamily="2" charset="-122"/>
                <a:cs typeface="Arial" charset="0"/>
              </a:rPr>
              <a:t>Austar Coal Mine- </a:t>
            </a:r>
            <a:br>
              <a:rPr lang="en-AU" altLang="zh-CN" sz="3200" smtClean="0">
                <a:latin typeface="Arial" charset="0"/>
                <a:ea typeface="SimSun" pitchFamily="2" charset="-122"/>
                <a:cs typeface="Arial" charset="0"/>
              </a:rPr>
            </a:br>
            <a:r>
              <a:rPr lang="en-AU" altLang="zh-CN" sz="3200" smtClean="0">
                <a:latin typeface="Arial" charset="0"/>
                <a:ea typeface="SimSun" pitchFamily="2" charset="-122"/>
                <a:cs typeface="Arial" charset="0"/>
              </a:rPr>
              <a:t>Long Tendon Support</a:t>
            </a:r>
            <a:r>
              <a:rPr lang="en-AU" altLang="zh-CN" sz="4000" smtClean="0">
                <a:latin typeface="Arial" charset="0"/>
                <a:ea typeface="SimSun" pitchFamily="2" charset="-122"/>
                <a:cs typeface="Arial" charset="0"/>
              </a:rPr>
              <a:t/>
            </a:r>
            <a:br>
              <a:rPr lang="en-AU" altLang="zh-CN" sz="4000" smtClean="0">
                <a:latin typeface="Arial" charset="0"/>
                <a:ea typeface="SimSun" pitchFamily="2" charset="-122"/>
                <a:cs typeface="Arial" charset="0"/>
              </a:rPr>
            </a:br>
            <a:r>
              <a:rPr lang="en-AU" altLang="zh-CN" sz="4000" smtClean="0">
                <a:latin typeface="Arial" charset="0"/>
                <a:ea typeface="SimSun" pitchFamily="2" charset="-122"/>
                <a:cs typeface="Arial" charset="0"/>
              </a:rPr>
              <a:t/>
            </a:r>
            <a:br>
              <a:rPr lang="en-AU" altLang="zh-CN" sz="4000" smtClean="0">
                <a:latin typeface="Arial" charset="0"/>
                <a:ea typeface="SimSun" pitchFamily="2" charset="-122"/>
                <a:cs typeface="Arial" charset="0"/>
              </a:rPr>
            </a:br>
            <a:endParaRPr lang="en-US" sz="2800" smtClean="0">
              <a:latin typeface="Arial" charset="0"/>
              <a:ea typeface="SimSun" pitchFamily="2" charset="-122"/>
              <a:cs typeface="Arial" charset="0"/>
            </a:endParaRPr>
          </a:p>
        </p:txBody>
      </p:sp>
      <p:pic>
        <p:nvPicPr>
          <p:cNvPr id="3075" name="Picture 20"/>
          <p:cNvPicPr>
            <a:picLocks noChangeAspect="1" noChangeArrowheads="1"/>
          </p:cNvPicPr>
          <p:nvPr/>
        </p:nvPicPr>
        <p:blipFill>
          <a:blip r:embed="rId3" cstate="print"/>
          <a:srcRect l="58018" t="28528"/>
          <a:stretch>
            <a:fillRect/>
          </a:stretch>
        </p:blipFill>
        <p:spPr bwMode="auto">
          <a:xfrm>
            <a:off x="179388" y="1916113"/>
            <a:ext cx="1716087" cy="1800225"/>
          </a:xfrm>
          <a:prstGeom prst="rect">
            <a:avLst/>
          </a:prstGeom>
          <a:noFill/>
          <a:ln w="9525" algn="ctr">
            <a:noFill/>
            <a:miter lim="800000"/>
            <a:headEnd/>
            <a:tailEnd/>
          </a:ln>
        </p:spPr>
      </p:pic>
      <p:pic>
        <p:nvPicPr>
          <p:cNvPr id="3076" name="Picture 21"/>
          <p:cNvPicPr>
            <a:picLocks noChangeAspect="1" noChangeArrowheads="1"/>
          </p:cNvPicPr>
          <p:nvPr/>
        </p:nvPicPr>
        <p:blipFill>
          <a:blip r:embed="rId4" cstate="print"/>
          <a:srcRect/>
          <a:stretch>
            <a:fillRect/>
          </a:stretch>
        </p:blipFill>
        <p:spPr bwMode="auto">
          <a:xfrm>
            <a:off x="179388" y="3860800"/>
            <a:ext cx="2736850" cy="1944688"/>
          </a:xfrm>
          <a:prstGeom prst="rect">
            <a:avLst/>
          </a:prstGeom>
          <a:noFill/>
          <a:ln w="9525" algn="ctr">
            <a:noFill/>
            <a:miter lim="800000"/>
            <a:headEnd/>
            <a:tailEnd/>
          </a:ln>
        </p:spPr>
      </p:pic>
      <p:pic>
        <p:nvPicPr>
          <p:cNvPr id="3077" name="Picture 22"/>
          <p:cNvPicPr>
            <a:picLocks noChangeAspect="1" noChangeArrowheads="1"/>
          </p:cNvPicPr>
          <p:nvPr/>
        </p:nvPicPr>
        <p:blipFill>
          <a:blip r:embed="rId5" cstate="print"/>
          <a:srcRect/>
          <a:stretch>
            <a:fillRect/>
          </a:stretch>
        </p:blipFill>
        <p:spPr bwMode="auto">
          <a:xfrm>
            <a:off x="2987675" y="3860800"/>
            <a:ext cx="2219325" cy="2016125"/>
          </a:xfrm>
          <a:prstGeom prst="rect">
            <a:avLst/>
          </a:prstGeom>
          <a:noFill/>
          <a:ln w="9525" algn="ctr">
            <a:noFill/>
            <a:miter lim="800000"/>
            <a:headEnd/>
            <a:tailEnd/>
          </a:ln>
        </p:spPr>
      </p:pic>
      <p:pic>
        <p:nvPicPr>
          <p:cNvPr id="3078" name="Picture 23"/>
          <p:cNvPicPr>
            <a:picLocks noChangeAspect="1" noChangeArrowheads="1"/>
          </p:cNvPicPr>
          <p:nvPr/>
        </p:nvPicPr>
        <p:blipFill>
          <a:blip r:embed="rId6" cstate="print"/>
          <a:srcRect/>
          <a:stretch>
            <a:fillRect/>
          </a:stretch>
        </p:blipFill>
        <p:spPr bwMode="auto">
          <a:xfrm>
            <a:off x="5292725" y="1916113"/>
            <a:ext cx="3657600" cy="2057400"/>
          </a:xfrm>
          <a:prstGeom prst="rect">
            <a:avLst/>
          </a:prstGeom>
          <a:noFill/>
          <a:ln w="9525" algn="ctr">
            <a:noFill/>
            <a:miter lim="800000"/>
            <a:headEnd/>
            <a:tailEnd/>
          </a:ln>
        </p:spPr>
      </p:pic>
      <p:pic>
        <p:nvPicPr>
          <p:cNvPr id="3079" name="Picture 24" descr="AUS366"/>
          <p:cNvPicPr>
            <a:picLocks noChangeAspect="1" noChangeArrowheads="1"/>
          </p:cNvPicPr>
          <p:nvPr/>
        </p:nvPicPr>
        <p:blipFill>
          <a:blip r:embed="rId7" cstate="print"/>
          <a:srcRect l="13705" r="39214"/>
          <a:stretch>
            <a:fillRect/>
          </a:stretch>
        </p:blipFill>
        <p:spPr bwMode="auto">
          <a:xfrm>
            <a:off x="5292725" y="4076700"/>
            <a:ext cx="2043113" cy="1728788"/>
          </a:xfrm>
          <a:prstGeom prst="rect">
            <a:avLst/>
          </a:prstGeom>
          <a:noFill/>
          <a:ln w="9525">
            <a:noFill/>
            <a:miter lim="800000"/>
            <a:headEnd/>
            <a:tailEnd/>
          </a:ln>
        </p:spPr>
      </p:pic>
      <p:pic>
        <p:nvPicPr>
          <p:cNvPr id="3080" name="Picture 25"/>
          <p:cNvPicPr>
            <a:picLocks noChangeAspect="1" noChangeArrowheads="1"/>
          </p:cNvPicPr>
          <p:nvPr/>
        </p:nvPicPr>
        <p:blipFill>
          <a:blip r:embed="rId3" cstate="print"/>
          <a:srcRect r="46371" b="51494"/>
          <a:stretch>
            <a:fillRect/>
          </a:stretch>
        </p:blipFill>
        <p:spPr bwMode="auto">
          <a:xfrm>
            <a:off x="1979613" y="1916113"/>
            <a:ext cx="3228975" cy="1800225"/>
          </a:xfrm>
          <a:prstGeom prst="rect">
            <a:avLst/>
          </a:prstGeom>
          <a:noFill/>
          <a:ln w="9525" algn="ctr">
            <a:noFill/>
            <a:miter lim="800000"/>
            <a:headEnd/>
            <a:tailEnd/>
          </a:ln>
        </p:spPr>
      </p:pic>
      <p:pic>
        <p:nvPicPr>
          <p:cNvPr id="3081" name="Picture 26" descr="OHS Award Trophy"/>
          <p:cNvPicPr>
            <a:picLocks noChangeAspect="1" noChangeArrowheads="1"/>
          </p:cNvPicPr>
          <p:nvPr/>
        </p:nvPicPr>
        <p:blipFill>
          <a:blip r:embed="rId8" cstate="print"/>
          <a:srcRect t="20183" r="6636" b="16493"/>
          <a:stretch>
            <a:fillRect/>
          </a:stretch>
        </p:blipFill>
        <p:spPr bwMode="auto">
          <a:xfrm>
            <a:off x="7380288" y="4076700"/>
            <a:ext cx="1560512" cy="1728788"/>
          </a:xfrm>
          <a:prstGeom prst="rect">
            <a:avLst/>
          </a:prstGeom>
          <a:noFill/>
          <a:ln w="9525">
            <a:noFill/>
            <a:miter lim="800000"/>
            <a:headEnd/>
            <a:tailEnd/>
          </a:ln>
        </p:spPr>
      </p:pic>
      <p:pic>
        <p:nvPicPr>
          <p:cNvPr id="3082" name="Picture 27"/>
          <p:cNvPicPr>
            <a:picLocks noChangeAspect="1" noChangeArrowheads="1"/>
          </p:cNvPicPr>
          <p:nvPr/>
        </p:nvPicPr>
        <p:blipFill>
          <a:blip r:embed="rId9" cstate="print"/>
          <a:srcRect/>
          <a:stretch>
            <a:fillRect/>
          </a:stretch>
        </p:blipFill>
        <p:spPr bwMode="auto">
          <a:xfrm>
            <a:off x="323850" y="115888"/>
            <a:ext cx="1628775" cy="1441450"/>
          </a:xfrm>
          <a:prstGeom prst="rect">
            <a:avLst/>
          </a:prstGeom>
          <a:noFill/>
          <a:ln w="9525">
            <a:noFill/>
            <a:miter lim="800000"/>
            <a:headEnd/>
            <a:tailEnd/>
          </a:ln>
        </p:spPr>
      </p:pic>
      <p:sp>
        <p:nvSpPr>
          <p:cNvPr id="11" name="Rectangle 4"/>
          <p:cNvSpPr txBox="1">
            <a:spLocks noChangeArrowheads="1"/>
          </p:cNvSpPr>
          <p:nvPr/>
        </p:nvSpPr>
        <p:spPr bwMode="auto">
          <a:xfrm>
            <a:off x="539750" y="5876925"/>
            <a:ext cx="7848600" cy="822325"/>
          </a:xfrm>
          <a:prstGeom prst="rect">
            <a:avLst/>
          </a:prstGeom>
          <a:noFill/>
          <a:ln w="9525">
            <a:noFill/>
            <a:miter lim="800000"/>
            <a:headEnd/>
            <a:tailEnd/>
          </a:ln>
        </p:spPr>
        <p:txBody>
          <a:bodyPr anchor="ctr"/>
          <a:lstStyle/>
          <a:p>
            <a:pPr eaLnBrk="1" hangingPunct="1">
              <a:defRPr/>
            </a:pPr>
            <a:r>
              <a:rPr lang="zh-CN" altLang="en-AU" sz="4000" b="1" kern="0" dirty="0">
                <a:solidFill>
                  <a:schemeClr val="accent2"/>
                </a:solidFill>
                <a:latin typeface="+mj-lt"/>
                <a:ea typeface="SimSun" pitchFamily="2" charset="-122"/>
                <a:cs typeface="+mj-cs"/>
              </a:rPr>
              <a:t/>
            </a:r>
            <a:br>
              <a:rPr lang="zh-CN" altLang="en-AU" sz="4000" b="1" kern="0" dirty="0">
                <a:solidFill>
                  <a:schemeClr val="accent2"/>
                </a:solidFill>
                <a:latin typeface="+mj-lt"/>
                <a:ea typeface="SimSun" pitchFamily="2" charset="-122"/>
                <a:cs typeface="+mj-cs"/>
              </a:rPr>
            </a:br>
            <a:r>
              <a:rPr lang="en-AU" altLang="zh-CN" b="1" kern="0" dirty="0">
                <a:latin typeface="+mj-lt"/>
                <a:ea typeface="SimSun" pitchFamily="2" charset="-122"/>
                <a:cs typeface="+mj-cs"/>
              </a:rPr>
              <a:t>ADRIAN MOODIE- </a:t>
            </a:r>
            <a:r>
              <a:rPr lang="en-AU" altLang="zh-CN" b="1" kern="0" dirty="0">
                <a:solidFill>
                  <a:schemeClr val="accent2"/>
                </a:solidFill>
                <a:latin typeface="+mj-lt"/>
                <a:ea typeface="SimSun" pitchFamily="2" charset="-122"/>
                <a:cs typeface="+mj-cs"/>
              </a:rPr>
              <a:t>TECHNICAL SERVICES MANAGER</a:t>
            </a:r>
          </a:p>
          <a:p>
            <a:pPr eaLnBrk="1" hangingPunct="1">
              <a:defRPr/>
            </a:pPr>
            <a:r>
              <a:rPr lang="en-AU" altLang="zh-CN" b="1" kern="0" dirty="0">
                <a:latin typeface="+mj-lt"/>
                <a:ea typeface="SimSun" pitchFamily="2" charset="-122"/>
                <a:cs typeface="+mj-cs"/>
              </a:rPr>
              <a:t>JAMES ANDERSON- </a:t>
            </a:r>
            <a:r>
              <a:rPr lang="en-AU" altLang="zh-CN" b="1" kern="0" dirty="0">
                <a:solidFill>
                  <a:schemeClr val="accent2"/>
                </a:solidFill>
                <a:latin typeface="+mj-lt"/>
                <a:ea typeface="SimSun" pitchFamily="2" charset="-122"/>
                <a:cs typeface="+mj-cs"/>
              </a:rPr>
              <a:t>MINING ENGINEER</a:t>
            </a:r>
            <a:r>
              <a:rPr lang="en-AU" altLang="zh-CN" sz="4000" b="1" kern="0" dirty="0">
                <a:solidFill>
                  <a:schemeClr val="accent2"/>
                </a:solidFill>
                <a:latin typeface="+mj-lt"/>
                <a:ea typeface="SimSun" pitchFamily="2" charset="-122"/>
                <a:cs typeface="+mj-cs"/>
              </a:rPr>
              <a:t/>
            </a:r>
            <a:br>
              <a:rPr lang="en-AU" altLang="zh-CN" sz="4000" b="1" kern="0" dirty="0">
                <a:solidFill>
                  <a:schemeClr val="accent2"/>
                </a:solidFill>
                <a:latin typeface="+mj-lt"/>
                <a:ea typeface="SimSun" pitchFamily="2" charset="-122"/>
                <a:cs typeface="+mj-cs"/>
              </a:rPr>
            </a:br>
            <a:endParaRPr lang="en-US" sz="2800" b="1" kern="0" dirty="0">
              <a:solidFill>
                <a:schemeClr val="accent2"/>
              </a:solidFill>
              <a:latin typeface="+mj-lt"/>
              <a:ea typeface="+mj-ea"/>
              <a:cs typeface="+mj-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Typical Overburden Section</a:t>
            </a:r>
          </a:p>
        </p:txBody>
      </p:sp>
      <p:pic>
        <p:nvPicPr>
          <p:cNvPr id="12291" name="Picture 4"/>
          <p:cNvPicPr>
            <a:picLocks noChangeAspect="1" noChangeArrowheads="1"/>
          </p:cNvPicPr>
          <p:nvPr/>
        </p:nvPicPr>
        <p:blipFill>
          <a:blip r:embed="rId3" cstate="print"/>
          <a:srcRect l="41063" t="10619" r="28461" b="14018"/>
          <a:stretch>
            <a:fillRect/>
          </a:stretch>
        </p:blipFill>
        <p:spPr bwMode="auto">
          <a:xfrm>
            <a:off x="1979613" y="765175"/>
            <a:ext cx="4379912" cy="60928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6"/>
          <p:cNvPicPr>
            <a:picLocks noChangeAspect="1" noChangeArrowheads="1"/>
          </p:cNvPicPr>
          <p:nvPr/>
        </p:nvPicPr>
        <p:blipFill>
          <a:blip r:embed="rId3" cstate="print"/>
          <a:srcRect l="35133" t="8928" r="35645" b="4478"/>
          <a:stretch>
            <a:fillRect/>
          </a:stretch>
        </p:blipFill>
        <p:spPr bwMode="auto">
          <a:xfrm>
            <a:off x="5219700" y="1700213"/>
            <a:ext cx="3024188" cy="5041900"/>
          </a:xfrm>
          <a:prstGeom prst="rect">
            <a:avLst/>
          </a:prstGeom>
          <a:noFill/>
          <a:ln w="9525" algn="ctr">
            <a:noFill/>
            <a:miter lim="800000"/>
            <a:headEnd/>
            <a:tailEnd/>
          </a:ln>
        </p:spPr>
      </p:pic>
      <p:sp>
        <p:nvSpPr>
          <p:cNvPr id="13315"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Immediate Roof Geology</a:t>
            </a:r>
          </a:p>
        </p:txBody>
      </p:sp>
      <p:sp>
        <p:nvSpPr>
          <p:cNvPr id="2" name="TextBox 3"/>
          <p:cNvSpPr txBox="1">
            <a:spLocks noChangeArrowheads="1"/>
          </p:cNvSpPr>
          <p:nvPr/>
        </p:nvSpPr>
        <p:spPr bwMode="auto">
          <a:xfrm>
            <a:off x="827088" y="836613"/>
            <a:ext cx="7345362" cy="1022350"/>
          </a:xfrm>
          <a:prstGeom prst="rect">
            <a:avLst/>
          </a:prstGeom>
          <a:noFill/>
          <a:ln w="9525">
            <a:noFill/>
            <a:miter lim="800000"/>
            <a:headEnd/>
            <a:tailEnd/>
          </a:ln>
        </p:spPr>
        <p:txBody>
          <a:bodyPr>
            <a:spAutoFit/>
          </a:bodyPr>
          <a:lstStyle/>
          <a:p>
            <a:pPr>
              <a:lnSpc>
                <a:spcPct val="150000"/>
              </a:lnSpc>
              <a:defRPr/>
            </a:pPr>
            <a:r>
              <a:rPr lang="en-AU" sz="1400" dirty="0">
                <a:latin typeface="Arial" charset="0"/>
                <a:cs typeface="Arial" charset="0"/>
              </a:rPr>
              <a:t>Two typical immediate roof environments:</a:t>
            </a:r>
          </a:p>
          <a:p>
            <a:pPr marL="228600" indent="-228600">
              <a:lnSpc>
                <a:spcPct val="150000"/>
              </a:lnSpc>
              <a:buFont typeface="+mj-lt"/>
              <a:buAutoNum type="arabicPeriod"/>
              <a:defRPr/>
            </a:pPr>
            <a:r>
              <a:rPr lang="en-AU" sz="1400" dirty="0">
                <a:latin typeface="Arial" charset="0"/>
                <a:cs typeface="Arial" charset="0"/>
              </a:rPr>
              <a:t>Coal roof with less laminated sand and silt stone (movement predominately &lt;4m)</a:t>
            </a:r>
          </a:p>
          <a:p>
            <a:pPr marL="228600" indent="-228600">
              <a:lnSpc>
                <a:spcPct val="150000"/>
              </a:lnSpc>
              <a:defRPr/>
            </a:pPr>
            <a:r>
              <a:rPr lang="en-AU" sz="1400" dirty="0">
                <a:latin typeface="Arial" charset="0"/>
                <a:cs typeface="Arial" charset="0"/>
              </a:rPr>
              <a:t>2. Coal roof with more laminated stone and rider seam/ seam split (movement  to &gt;4m)</a:t>
            </a:r>
          </a:p>
        </p:txBody>
      </p:sp>
      <p:pic>
        <p:nvPicPr>
          <p:cNvPr id="13317" name="Picture 7"/>
          <p:cNvPicPr>
            <a:picLocks noChangeAspect="1" noChangeArrowheads="1"/>
          </p:cNvPicPr>
          <p:nvPr/>
        </p:nvPicPr>
        <p:blipFill>
          <a:blip r:embed="rId4" cstate="print"/>
          <a:srcRect l="30315" t="8084" r="29518" b="4333"/>
          <a:stretch>
            <a:fillRect/>
          </a:stretch>
        </p:blipFill>
        <p:spPr bwMode="auto">
          <a:xfrm>
            <a:off x="539750" y="1916113"/>
            <a:ext cx="3816350" cy="4752975"/>
          </a:xfrm>
          <a:prstGeom prst="rect">
            <a:avLst/>
          </a:prstGeom>
          <a:noFill/>
          <a:ln w="9525" algn="ctr">
            <a:noFill/>
            <a:miter lim="800000"/>
            <a:headEnd/>
            <a:tailEnd/>
          </a:ln>
        </p:spPr>
      </p:pic>
      <p:cxnSp>
        <p:nvCxnSpPr>
          <p:cNvPr id="13318" name="Straight Arrow Connector 8"/>
          <p:cNvCxnSpPr>
            <a:cxnSpLocks noChangeShapeType="1"/>
          </p:cNvCxnSpPr>
          <p:nvPr/>
        </p:nvCxnSpPr>
        <p:spPr bwMode="auto">
          <a:xfrm rot="5400000">
            <a:off x="1511300" y="5048250"/>
            <a:ext cx="720725" cy="73025"/>
          </a:xfrm>
          <a:prstGeom prst="straightConnector1">
            <a:avLst/>
          </a:prstGeom>
          <a:noFill/>
          <a:ln w="9525" algn="ctr">
            <a:solidFill>
              <a:schemeClr val="tx1"/>
            </a:solidFill>
            <a:round/>
            <a:headEnd/>
            <a:tailEnd type="arrow" w="med" len="med"/>
          </a:ln>
        </p:spPr>
      </p:cxnSp>
      <p:sp>
        <p:nvSpPr>
          <p:cNvPr id="13319" name="TextBox 9"/>
          <p:cNvSpPr txBox="1">
            <a:spLocks noChangeArrowheads="1"/>
          </p:cNvSpPr>
          <p:nvPr/>
        </p:nvSpPr>
        <p:spPr bwMode="auto">
          <a:xfrm>
            <a:off x="1331913" y="4076700"/>
            <a:ext cx="1511300" cy="646113"/>
          </a:xfrm>
          <a:prstGeom prst="rect">
            <a:avLst/>
          </a:prstGeom>
          <a:noFill/>
          <a:ln w="9525">
            <a:noFill/>
            <a:miter lim="800000"/>
            <a:headEnd/>
            <a:tailEnd/>
          </a:ln>
        </p:spPr>
        <p:txBody>
          <a:bodyPr>
            <a:spAutoFit/>
          </a:bodyPr>
          <a:lstStyle/>
          <a:p>
            <a:r>
              <a:rPr lang="en-AU" sz="1200"/>
              <a:t>Large amount shearing at the coal roof contact</a:t>
            </a:r>
          </a:p>
        </p:txBody>
      </p:sp>
      <p:cxnSp>
        <p:nvCxnSpPr>
          <p:cNvPr id="13320" name="Straight Arrow Connector 12"/>
          <p:cNvCxnSpPr>
            <a:cxnSpLocks noChangeShapeType="1"/>
          </p:cNvCxnSpPr>
          <p:nvPr/>
        </p:nvCxnSpPr>
        <p:spPr bwMode="auto">
          <a:xfrm rot="10800000" flipV="1">
            <a:off x="5795963" y="2997200"/>
            <a:ext cx="684212" cy="360363"/>
          </a:xfrm>
          <a:prstGeom prst="straightConnector1">
            <a:avLst/>
          </a:prstGeom>
          <a:noFill/>
          <a:ln w="9525" algn="ctr">
            <a:solidFill>
              <a:schemeClr val="tx1"/>
            </a:solidFill>
            <a:round/>
            <a:headEnd/>
            <a:tailEnd type="arrow" w="med" len="med"/>
          </a:ln>
        </p:spPr>
      </p:cxnSp>
      <p:sp>
        <p:nvSpPr>
          <p:cNvPr id="13321" name="TextBox 13"/>
          <p:cNvSpPr txBox="1">
            <a:spLocks noChangeArrowheads="1"/>
          </p:cNvSpPr>
          <p:nvPr/>
        </p:nvSpPr>
        <p:spPr bwMode="auto">
          <a:xfrm>
            <a:off x="5651500" y="2205038"/>
            <a:ext cx="1512888" cy="830262"/>
          </a:xfrm>
          <a:prstGeom prst="rect">
            <a:avLst/>
          </a:prstGeom>
          <a:noFill/>
          <a:ln w="9525">
            <a:noFill/>
            <a:miter lim="800000"/>
            <a:headEnd/>
            <a:tailEnd/>
          </a:ln>
        </p:spPr>
        <p:txBody>
          <a:bodyPr>
            <a:spAutoFit/>
          </a:bodyPr>
          <a:lstStyle/>
          <a:p>
            <a:r>
              <a:rPr lang="en-AU" sz="1200"/>
              <a:t>Additional upper movement about he rider seam and more laminated partings</a:t>
            </a:r>
          </a:p>
        </p:txBody>
      </p:sp>
      <p:cxnSp>
        <p:nvCxnSpPr>
          <p:cNvPr id="13322" name="Straight Arrow Connector 17"/>
          <p:cNvCxnSpPr>
            <a:cxnSpLocks noChangeShapeType="1"/>
            <a:stCxn id="13321" idx="2"/>
          </p:cNvCxnSpPr>
          <p:nvPr/>
        </p:nvCxnSpPr>
        <p:spPr bwMode="auto">
          <a:xfrm flipH="1">
            <a:off x="5940425" y="3035300"/>
            <a:ext cx="468313" cy="1041400"/>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468313" y="0"/>
            <a:ext cx="8229600" cy="1143000"/>
          </a:xfrm>
        </p:spPr>
        <p:txBody>
          <a:bodyPr/>
          <a:lstStyle/>
          <a:p>
            <a:pPr eaLnBrk="1" hangingPunct="1"/>
            <a:r>
              <a:rPr lang="en-AU" sz="2800" smtClean="0">
                <a:latin typeface="Arial" charset="0"/>
                <a:cs typeface="Arial" charset="0"/>
              </a:rPr>
              <a:t>Mining Conditions</a:t>
            </a:r>
          </a:p>
        </p:txBody>
      </p:sp>
      <p:pic>
        <p:nvPicPr>
          <p:cNvPr id="14339" name="Picture 3" descr="Picture 064"/>
          <p:cNvPicPr>
            <a:picLocks noChangeAspect="1" noChangeArrowheads="1"/>
          </p:cNvPicPr>
          <p:nvPr/>
        </p:nvPicPr>
        <p:blipFill>
          <a:blip r:embed="rId3" cstate="print"/>
          <a:srcRect r="12979"/>
          <a:stretch>
            <a:fillRect/>
          </a:stretch>
        </p:blipFill>
        <p:spPr bwMode="auto">
          <a:xfrm>
            <a:off x="179388" y="1484313"/>
            <a:ext cx="3219450" cy="5184775"/>
          </a:xfrm>
          <a:prstGeom prst="rect">
            <a:avLst/>
          </a:prstGeom>
          <a:noFill/>
          <a:ln w="9525">
            <a:noFill/>
            <a:miter lim="800000"/>
            <a:headEnd/>
            <a:tailEnd/>
          </a:ln>
        </p:spPr>
      </p:pic>
      <p:sp>
        <p:nvSpPr>
          <p:cNvPr id="14340" name="Rectangle 4"/>
          <p:cNvSpPr>
            <a:spLocks noChangeArrowheads="1"/>
          </p:cNvSpPr>
          <p:nvPr/>
        </p:nvSpPr>
        <p:spPr bwMode="auto">
          <a:xfrm>
            <a:off x="3373438" y="981075"/>
            <a:ext cx="5770562" cy="5616575"/>
          </a:xfrm>
          <a:prstGeom prst="rect">
            <a:avLst/>
          </a:prstGeom>
          <a:noFill/>
          <a:ln w="9525">
            <a:noFill/>
            <a:miter lim="800000"/>
            <a:headEnd/>
            <a:tailEnd/>
          </a:ln>
        </p:spPr>
        <p:txBody>
          <a:bodyPr/>
          <a:lstStyle/>
          <a:p>
            <a:pPr marL="266700" indent="-266700" eaLnBrk="1" hangingPunct="1">
              <a:spcBef>
                <a:spcPct val="20000"/>
              </a:spcBef>
              <a:buFontTx/>
              <a:buChar char="•"/>
            </a:pPr>
            <a:r>
              <a:rPr lang="en-AU" sz="2000" b="1">
                <a:latin typeface="Arial" charset="0"/>
                <a:cs typeface="Arial" charset="0"/>
              </a:rPr>
              <a:t>Geotechnical Issues </a:t>
            </a:r>
          </a:p>
          <a:p>
            <a:pPr marL="622300" lvl="1" indent="-176213" eaLnBrk="1" hangingPunct="1">
              <a:spcBef>
                <a:spcPct val="20000"/>
              </a:spcBef>
              <a:buFontTx/>
              <a:buChar char="–"/>
            </a:pPr>
            <a:r>
              <a:rPr lang="en-AU" sz="2000">
                <a:latin typeface="Arial" charset="0"/>
                <a:cs typeface="Arial" charset="0"/>
              </a:rPr>
              <a:t>seam highly cleated and jointed (poor ribs)</a:t>
            </a:r>
          </a:p>
          <a:p>
            <a:pPr marL="622300" lvl="1" indent="-176213" eaLnBrk="1" hangingPunct="1">
              <a:spcBef>
                <a:spcPct val="20000"/>
              </a:spcBef>
              <a:buFontTx/>
              <a:buChar char="–"/>
            </a:pPr>
            <a:r>
              <a:rPr lang="en-AU" sz="2000">
                <a:latin typeface="Arial" charset="0"/>
                <a:cs typeface="Arial" charset="0"/>
              </a:rPr>
              <a:t>inseam shear zones</a:t>
            </a:r>
          </a:p>
          <a:p>
            <a:pPr marL="622300" lvl="1" indent="-176213" eaLnBrk="1" hangingPunct="1">
              <a:spcBef>
                <a:spcPct val="20000"/>
              </a:spcBef>
              <a:buFontTx/>
              <a:buChar char="–"/>
            </a:pPr>
            <a:r>
              <a:rPr lang="en-AU" sz="2000">
                <a:latin typeface="Arial" charset="0"/>
                <a:cs typeface="Arial" charset="0"/>
              </a:rPr>
              <a:t>High horizontal stresses (30-40MPa)</a:t>
            </a:r>
          </a:p>
          <a:p>
            <a:pPr marL="622300" lvl="1" indent="-176213" eaLnBrk="1" hangingPunct="1">
              <a:spcBef>
                <a:spcPct val="20000"/>
              </a:spcBef>
              <a:buFontTx/>
              <a:buChar char="–"/>
            </a:pPr>
            <a:r>
              <a:rPr lang="en-AU" sz="2000">
                <a:latin typeface="Arial" charset="0"/>
                <a:cs typeface="Arial" charset="0"/>
              </a:rPr>
              <a:t>Pelton seam and seam split</a:t>
            </a:r>
          </a:p>
          <a:p>
            <a:pPr marL="622300" lvl="1" indent="-176213" eaLnBrk="1" hangingPunct="1">
              <a:spcBef>
                <a:spcPct val="20000"/>
              </a:spcBef>
              <a:buFontTx/>
              <a:buChar char="–"/>
            </a:pPr>
            <a:r>
              <a:rPr lang="en-AU" sz="2000">
                <a:latin typeface="Arial" charset="0"/>
                <a:cs typeface="Arial" charset="0"/>
              </a:rPr>
              <a:t>Lower roof shear (coal roof contact)</a:t>
            </a:r>
          </a:p>
          <a:p>
            <a:pPr marL="622300" lvl="1" indent="-176213" eaLnBrk="1" hangingPunct="1">
              <a:spcBef>
                <a:spcPct val="20000"/>
              </a:spcBef>
              <a:buFontTx/>
              <a:buChar char="–"/>
            </a:pPr>
            <a:r>
              <a:rPr lang="en-AU" sz="2000">
                <a:latin typeface="Arial" charset="0"/>
                <a:cs typeface="Arial" charset="0"/>
              </a:rPr>
              <a:t>Pressure bumps (due to horizontal stress)</a:t>
            </a:r>
          </a:p>
          <a:p>
            <a:pPr marL="622300" lvl="1" indent="-176213" eaLnBrk="1" hangingPunct="1">
              <a:spcBef>
                <a:spcPct val="20000"/>
              </a:spcBef>
            </a:pPr>
            <a:endParaRPr lang="en-AU" sz="2000">
              <a:latin typeface="Arial" charset="0"/>
              <a:cs typeface="Arial" charset="0"/>
            </a:endParaRPr>
          </a:p>
          <a:p>
            <a:pPr marL="266700" indent="-266700" eaLnBrk="1" hangingPunct="1">
              <a:spcBef>
                <a:spcPct val="20000"/>
              </a:spcBef>
              <a:buFontTx/>
              <a:buChar char="•"/>
            </a:pPr>
            <a:r>
              <a:rPr lang="en-AU" sz="2000" b="1">
                <a:latin typeface="Arial" charset="0"/>
                <a:cs typeface="Arial" charset="0"/>
              </a:rPr>
              <a:t>Operational Issues </a:t>
            </a:r>
          </a:p>
          <a:p>
            <a:pPr marL="622300" lvl="1" indent="-176213" eaLnBrk="1" hangingPunct="1">
              <a:spcBef>
                <a:spcPct val="20000"/>
              </a:spcBef>
              <a:buFontTx/>
              <a:buChar char="–"/>
            </a:pPr>
            <a:r>
              <a:rPr lang="en-AU" sz="2000">
                <a:latin typeface="Arial" charset="0"/>
                <a:cs typeface="Arial" charset="0"/>
              </a:rPr>
              <a:t>Floor water (1m coal floor to control)</a:t>
            </a:r>
          </a:p>
          <a:p>
            <a:pPr marL="622300" lvl="1" indent="-176213" eaLnBrk="1" hangingPunct="1">
              <a:spcBef>
                <a:spcPct val="20000"/>
              </a:spcBef>
              <a:buFontTx/>
              <a:buChar char="–"/>
            </a:pPr>
            <a:r>
              <a:rPr lang="en-AU" sz="2000">
                <a:latin typeface="Arial" charset="0"/>
                <a:cs typeface="Arial" charset="0"/>
              </a:rPr>
              <a:t>Seam permeability and proximity to old workings (high water make)</a:t>
            </a:r>
          </a:p>
          <a:p>
            <a:pPr marL="622300" lvl="1" indent="-176213" eaLnBrk="1" hangingPunct="1">
              <a:spcBef>
                <a:spcPct val="20000"/>
              </a:spcBef>
              <a:buFontTx/>
              <a:buChar char="–"/>
            </a:pPr>
            <a:r>
              <a:rPr lang="en-AU" sz="2000">
                <a:latin typeface="Arial" charset="0"/>
                <a:cs typeface="Arial" charset="0"/>
              </a:rPr>
              <a:t>LTCC requires 8.5m to 9.5m wide installation roadway</a:t>
            </a:r>
          </a:p>
          <a:p>
            <a:pPr marL="622300" lvl="1" indent="-176213" eaLnBrk="1" hangingPunct="1">
              <a:spcBef>
                <a:spcPct val="20000"/>
              </a:spcBef>
              <a:buFontTx/>
              <a:buChar char="–"/>
            </a:pPr>
            <a:r>
              <a:rPr lang="en-AU" sz="2000">
                <a:latin typeface="Arial" charset="0"/>
                <a:cs typeface="Arial" charset="0"/>
              </a:rPr>
              <a:t>Fault/Dyke drivage</a:t>
            </a:r>
          </a:p>
          <a:p>
            <a:pPr marL="622300" lvl="1" indent="-176213" eaLnBrk="1" hangingPunct="1">
              <a:spcBef>
                <a:spcPct val="20000"/>
              </a:spcBef>
              <a:buFontTx/>
              <a:buChar char="–"/>
            </a:pPr>
            <a:r>
              <a:rPr lang="en-AU" sz="2000">
                <a:latin typeface="Arial" charset="0"/>
                <a:cs typeface="Arial" charset="0"/>
              </a:rPr>
              <a:t>Tendons required on advance</a:t>
            </a:r>
          </a:p>
        </p:txBody>
      </p:sp>
      <p:grpSp>
        <p:nvGrpSpPr>
          <p:cNvPr id="14341" name="Group 5"/>
          <p:cNvGrpSpPr>
            <a:grpSpLocks/>
          </p:cNvGrpSpPr>
          <p:nvPr/>
        </p:nvGrpSpPr>
        <p:grpSpPr bwMode="auto">
          <a:xfrm>
            <a:off x="323850" y="1700213"/>
            <a:ext cx="2303463" cy="3024187"/>
            <a:chOff x="204" y="935"/>
            <a:chExt cx="1451" cy="1905"/>
          </a:xfrm>
        </p:grpSpPr>
        <p:sp>
          <p:nvSpPr>
            <p:cNvPr id="14342" name="Line 6"/>
            <p:cNvSpPr>
              <a:spLocks noChangeShapeType="1"/>
            </p:cNvSpPr>
            <p:nvPr/>
          </p:nvSpPr>
          <p:spPr bwMode="auto">
            <a:xfrm>
              <a:off x="1655" y="935"/>
              <a:ext cx="0" cy="1905"/>
            </a:xfrm>
            <a:prstGeom prst="line">
              <a:avLst/>
            </a:prstGeom>
            <a:noFill/>
            <a:ln w="63500">
              <a:solidFill>
                <a:srgbClr val="FFFF00"/>
              </a:solidFill>
              <a:round/>
              <a:headEnd type="triangle" w="med" len="med"/>
              <a:tailEnd type="triangle" w="med" len="med"/>
            </a:ln>
          </p:spPr>
          <p:txBody>
            <a:bodyPr/>
            <a:lstStyle/>
            <a:p>
              <a:endParaRPr lang="en-AU"/>
            </a:p>
          </p:txBody>
        </p:sp>
        <p:sp>
          <p:nvSpPr>
            <p:cNvPr id="14343" name="Text Box 7"/>
            <p:cNvSpPr txBox="1">
              <a:spLocks noChangeArrowheads="1"/>
            </p:cNvSpPr>
            <p:nvPr/>
          </p:nvSpPr>
          <p:spPr bwMode="auto">
            <a:xfrm>
              <a:off x="204" y="1525"/>
              <a:ext cx="1270" cy="989"/>
            </a:xfrm>
            <a:prstGeom prst="rect">
              <a:avLst/>
            </a:prstGeom>
            <a:noFill/>
            <a:ln w="9525" algn="ctr">
              <a:noFill/>
              <a:miter lim="800000"/>
              <a:headEnd/>
              <a:tailEnd/>
            </a:ln>
          </p:spPr>
          <p:txBody>
            <a:bodyPr>
              <a:spAutoFit/>
            </a:bodyPr>
            <a:lstStyle/>
            <a:p>
              <a:pPr>
                <a:spcBef>
                  <a:spcPct val="50000"/>
                </a:spcBef>
              </a:pPr>
              <a:r>
                <a:rPr lang="en-AU" b="1">
                  <a:solidFill>
                    <a:srgbClr val="FFFF00"/>
                  </a:solidFill>
                  <a:latin typeface="Arial" charset="0"/>
                  <a:cs typeface="Arial" charset="0"/>
                </a:rPr>
                <a:t>1.5m Cavity at face on first workings</a:t>
              </a:r>
            </a:p>
          </p:txBody>
        </p:sp>
      </p:grpSp>
    </p:spTree>
  </p:cSld>
  <p:clrMapOvr>
    <a:masterClrMapping/>
  </p:clrMapOvr>
  <p:transition advClick="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900113" y="0"/>
            <a:ext cx="7797800" cy="620713"/>
          </a:xfrm>
        </p:spPr>
        <p:txBody>
          <a:bodyPr/>
          <a:lstStyle/>
          <a:p>
            <a:r>
              <a:rPr lang="en-AU" sz="2800" smtClean="0">
                <a:latin typeface="Arial" charset="0"/>
                <a:cs typeface="Arial" charset="0"/>
              </a:rPr>
              <a:t>Ground Support Design Process</a:t>
            </a:r>
          </a:p>
        </p:txBody>
      </p:sp>
      <p:pic>
        <p:nvPicPr>
          <p:cNvPr id="15363" name="Picture 52"/>
          <p:cNvPicPr>
            <a:picLocks noChangeAspect="1" noChangeArrowheads="1"/>
          </p:cNvPicPr>
          <p:nvPr/>
        </p:nvPicPr>
        <p:blipFill>
          <a:blip r:embed="rId3" cstate="print"/>
          <a:srcRect/>
          <a:stretch>
            <a:fillRect/>
          </a:stretch>
        </p:blipFill>
        <p:spPr bwMode="auto">
          <a:xfrm>
            <a:off x="1979613" y="549275"/>
            <a:ext cx="4176712" cy="6254750"/>
          </a:xfrm>
          <a:prstGeom prst="rect">
            <a:avLst/>
          </a:prstGeom>
          <a:noFill/>
          <a:ln w="9525">
            <a:noFill/>
            <a:miter lim="800000"/>
            <a:headEnd/>
            <a:tailEnd/>
          </a:ln>
        </p:spPr>
      </p:pic>
      <p:sp>
        <p:nvSpPr>
          <p:cNvPr id="15364" name="Rectangle 54"/>
          <p:cNvSpPr>
            <a:spLocks noChangeArrowheads="1"/>
          </p:cNvSpPr>
          <p:nvPr/>
        </p:nvSpPr>
        <p:spPr bwMode="auto">
          <a:xfrm>
            <a:off x="1908175" y="1773238"/>
            <a:ext cx="1368425" cy="647700"/>
          </a:xfrm>
          <a:prstGeom prst="rect">
            <a:avLst/>
          </a:prstGeom>
          <a:solidFill>
            <a:srgbClr val="FF0000">
              <a:alpha val="25098"/>
            </a:srgbClr>
          </a:solidFill>
          <a:ln w="9525" algn="ctr">
            <a:solidFill>
              <a:schemeClr val="tx1"/>
            </a:solidFill>
            <a:round/>
            <a:headEnd/>
            <a:tailEnd/>
          </a:ln>
        </p:spPr>
        <p:txBody>
          <a:bodyPr/>
          <a:lstStyle/>
          <a:p>
            <a:endParaRPr lang="en-US"/>
          </a:p>
        </p:txBody>
      </p:sp>
      <p:sp>
        <p:nvSpPr>
          <p:cNvPr id="15365" name="Rectangle 55"/>
          <p:cNvSpPr>
            <a:spLocks noChangeArrowheads="1"/>
          </p:cNvSpPr>
          <p:nvPr/>
        </p:nvSpPr>
        <p:spPr bwMode="auto">
          <a:xfrm>
            <a:off x="5219700" y="1844675"/>
            <a:ext cx="936625" cy="504825"/>
          </a:xfrm>
          <a:prstGeom prst="rect">
            <a:avLst/>
          </a:prstGeom>
          <a:solidFill>
            <a:srgbClr val="FF0000">
              <a:alpha val="25098"/>
            </a:srgbClr>
          </a:solidFill>
          <a:ln w="9525" algn="ctr">
            <a:solidFill>
              <a:schemeClr val="tx1"/>
            </a:solidFill>
            <a:round/>
            <a:headEnd/>
            <a:tailEnd/>
          </a:ln>
        </p:spPr>
        <p:txBody>
          <a:bodyPr/>
          <a:lstStyle/>
          <a:p>
            <a:endParaRPr lang="en-US"/>
          </a:p>
        </p:txBody>
      </p:sp>
      <p:sp>
        <p:nvSpPr>
          <p:cNvPr id="15366" name="Rectangle 56"/>
          <p:cNvSpPr>
            <a:spLocks noChangeArrowheads="1"/>
          </p:cNvSpPr>
          <p:nvPr/>
        </p:nvSpPr>
        <p:spPr bwMode="auto">
          <a:xfrm>
            <a:off x="5292725" y="2852738"/>
            <a:ext cx="863600" cy="288925"/>
          </a:xfrm>
          <a:prstGeom prst="rect">
            <a:avLst/>
          </a:prstGeom>
          <a:solidFill>
            <a:srgbClr val="FF0000">
              <a:alpha val="25098"/>
            </a:srgbClr>
          </a:solidFill>
          <a:ln w="9525" algn="ctr">
            <a:solidFill>
              <a:schemeClr val="tx1"/>
            </a:solidFill>
            <a:round/>
            <a:headEnd/>
            <a:tailEnd/>
          </a:ln>
        </p:spPr>
        <p:txBody>
          <a:bodyPr/>
          <a:lstStyle/>
          <a:p>
            <a:endParaRPr lang="en-US"/>
          </a:p>
        </p:txBody>
      </p:sp>
      <p:sp>
        <p:nvSpPr>
          <p:cNvPr id="15367" name="Rectangle 57"/>
          <p:cNvSpPr>
            <a:spLocks noChangeArrowheads="1"/>
          </p:cNvSpPr>
          <p:nvPr/>
        </p:nvSpPr>
        <p:spPr bwMode="auto">
          <a:xfrm>
            <a:off x="6804025" y="836613"/>
            <a:ext cx="1871663" cy="1079500"/>
          </a:xfrm>
          <a:prstGeom prst="rect">
            <a:avLst/>
          </a:prstGeom>
          <a:solidFill>
            <a:srgbClr val="FF0000">
              <a:alpha val="25098"/>
            </a:srgbClr>
          </a:solidFill>
          <a:ln w="9525" algn="ctr">
            <a:solidFill>
              <a:schemeClr val="tx1"/>
            </a:solidFill>
            <a:round/>
            <a:headEnd/>
            <a:tailEnd/>
          </a:ln>
        </p:spPr>
        <p:txBody>
          <a:bodyPr/>
          <a:lstStyle/>
          <a:p>
            <a:endParaRPr lang="en-US"/>
          </a:p>
        </p:txBody>
      </p:sp>
      <p:sp>
        <p:nvSpPr>
          <p:cNvPr id="15368" name="TextBox 58"/>
          <p:cNvSpPr txBox="1">
            <a:spLocks noChangeArrowheads="1"/>
          </p:cNvSpPr>
          <p:nvPr/>
        </p:nvSpPr>
        <p:spPr bwMode="auto">
          <a:xfrm>
            <a:off x="6804025" y="908050"/>
            <a:ext cx="1944688" cy="954088"/>
          </a:xfrm>
          <a:prstGeom prst="rect">
            <a:avLst/>
          </a:prstGeom>
          <a:noFill/>
          <a:ln w="9525">
            <a:noFill/>
            <a:miter lim="800000"/>
            <a:headEnd/>
            <a:tailEnd/>
          </a:ln>
        </p:spPr>
        <p:txBody>
          <a:bodyPr>
            <a:spAutoFit/>
          </a:bodyPr>
          <a:lstStyle/>
          <a:p>
            <a:r>
              <a:rPr lang="en-AU" sz="1400" b="1"/>
              <a:t>Elements particularly relevant to or typically used in Tendon Support Designs</a:t>
            </a:r>
          </a:p>
        </p:txBody>
      </p:sp>
      <p:sp>
        <p:nvSpPr>
          <p:cNvPr id="15369" name="Rectangle 59"/>
          <p:cNvSpPr>
            <a:spLocks noChangeArrowheads="1"/>
          </p:cNvSpPr>
          <p:nvPr/>
        </p:nvSpPr>
        <p:spPr bwMode="auto">
          <a:xfrm>
            <a:off x="5148263" y="2492375"/>
            <a:ext cx="647700" cy="215900"/>
          </a:xfrm>
          <a:prstGeom prst="rect">
            <a:avLst/>
          </a:prstGeom>
          <a:solidFill>
            <a:srgbClr val="FF0000">
              <a:alpha val="25098"/>
            </a:srgbClr>
          </a:solidFill>
          <a:ln w="9525" algn="ctr">
            <a:solidFill>
              <a:schemeClr val="tx1"/>
            </a:solidFill>
            <a:round/>
            <a:headEnd/>
            <a:tailEnd/>
          </a:ln>
        </p:spPr>
        <p:txBody>
          <a:bodyPr/>
          <a:lstStyle/>
          <a:p>
            <a:endParaRPr lang="en-US"/>
          </a:p>
        </p:txBody>
      </p:sp>
      <p:sp>
        <p:nvSpPr>
          <p:cNvPr id="15370" name="Rectangle 60"/>
          <p:cNvSpPr>
            <a:spLocks noChangeArrowheads="1"/>
          </p:cNvSpPr>
          <p:nvPr/>
        </p:nvSpPr>
        <p:spPr bwMode="auto">
          <a:xfrm>
            <a:off x="3059113" y="1412875"/>
            <a:ext cx="1873250" cy="287338"/>
          </a:xfrm>
          <a:prstGeom prst="rect">
            <a:avLst/>
          </a:prstGeom>
          <a:solidFill>
            <a:srgbClr val="FF0000">
              <a:alpha val="25098"/>
            </a:srgbClr>
          </a:solidFill>
          <a:ln w="9525" algn="ctr">
            <a:solidFill>
              <a:schemeClr val="tx1"/>
            </a:solidFill>
            <a:round/>
            <a:headEnd/>
            <a:tailEnd/>
          </a:ln>
        </p:spPr>
        <p:txBody>
          <a:bodyPr/>
          <a:lstStyle/>
          <a:p>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68313" y="115888"/>
            <a:ext cx="8229600" cy="792162"/>
          </a:xfrm>
        </p:spPr>
        <p:txBody>
          <a:bodyPr/>
          <a:lstStyle/>
          <a:p>
            <a:r>
              <a:rPr lang="en-AU" sz="2800" smtClean="0">
                <a:latin typeface="Arial" charset="0"/>
                <a:cs typeface="Arial" charset="0"/>
              </a:rPr>
              <a:t>TARP and Support Rules</a:t>
            </a:r>
          </a:p>
        </p:txBody>
      </p:sp>
      <p:sp>
        <p:nvSpPr>
          <p:cNvPr id="15363" name="TextBox 3"/>
          <p:cNvSpPr txBox="1">
            <a:spLocks noChangeArrowheads="1"/>
          </p:cNvSpPr>
          <p:nvPr/>
        </p:nvSpPr>
        <p:spPr bwMode="auto">
          <a:xfrm>
            <a:off x="1187450" y="765175"/>
            <a:ext cx="7345363" cy="1077913"/>
          </a:xfrm>
          <a:prstGeom prst="rect">
            <a:avLst/>
          </a:prstGeom>
          <a:noFill/>
          <a:ln w="9525">
            <a:noFill/>
            <a:miter lim="800000"/>
            <a:headEnd/>
            <a:tailEnd/>
          </a:ln>
        </p:spPr>
        <p:txBody>
          <a:bodyPr>
            <a:spAutoFit/>
          </a:bodyPr>
          <a:lstStyle/>
          <a:p>
            <a:pPr>
              <a:defRPr/>
            </a:pPr>
            <a:r>
              <a:rPr lang="en-AU" sz="1600" dirty="0">
                <a:latin typeface="Arial" charset="0"/>
                <a:cs typeface="Arial" charset="0"/>
              </a:rPr>
              <a:t>Three Levels of Primary support</a:t>
            </a:r>
          </a:p>
          <a:p>
            <a:pPr marL="342900" indent="-342900">
              <a:buFont typeface="+mj-lt"/>
              <a:buAutoNum type="arabicPeriod"/>
              <a:defRPr/>
            </a:pPr>
            <a:r>
              <a:rPr lang="en-AU" sz="1600" dirty="0">
                <a:latin typeface="Arial" charset="0"/>
                <a:cs typeface="Arial" charset="0"/>
              </a:rPr>
              <a:t>Green = 4m tendons 2 every 4m</a:t>
            </a:r>
          </a:p>
          <a:p>
            <a:pPr marL="342900" indent="-342900">
              <a:buFont typeface="+mj-lt"/>
              <a:buAutoNum type="arabicPeriod"/>
              <a:defRPr/>
            </a:pPr>
            <a:r>
              <a:rPr lang="en-AU" sz="1600" dirty="0">
                <a:latin typeface="Arial" charset="0"/>
                <a:cs typeface="Arial" charset="0"/>
              </a:rPr>
              <a:t>Yellow = 4m Tendons 2 every 2m</a:t>
            </a:r>
          </a:p>
          <a:p>
            <a:pPr marL="342900" indent="-342900">
              <a:buFont typeface="+mj-lt"/>
              <a:buAutoNum type="arabicPeriod"/>
              <a:defRPr/>
            </a:pPr>
            <a:r>
              <a:rPr lang="en-AU" sz="1600" dirty="0">
                <a:latin typeface="Arial" charset="0"/>
                <a:cs typeface="Arial" charset="0"/>
              </a:rPr>
              <a:t>Orange = 8m tendons 2 every 2m</a:t>
            </a:r>
          </a:p>
        </p:txBody>
      </p:sp>
      <p:pic>
        <p:nvPicPr>
          <p:cNvPr id="16388" name="Picture 36"/>
          <p:cNvPicPr>
            <a:picLocks noChangeAspect="1" noChangeArrowheads="1"/>
          </p:cNvPicPr>
          <p:nvPr/>
        </p:nvPicPr>
        <p:blipFill>
          <a:blip r:embed="rId3" cstate="print"/>
          <a:srcRect/>
          <a:stretch>
            <a:fillRect/>
          </a:stretch>
        </p:blipFill>
        <p:spPr bwMode="auto">
          <a:xfrm>
            <a:off x="539750" y="1889125"/>
            <a:ext cx="3813175" cy="4968875"/>
          </a:xfrm>
          <a:prstGeom prst="rect">
            <a:avLst/>
          </a:prstGeom>
          <a:noFill/>
          <a:ln w="9525" algn="ctr">
            <a:solidFill>
              <a:schemeClr val="tx1"/>
            </a:solidFill>
            <a:miter lim="800000"/>
            <a:headEnd/>
            <a:tailEnd/>
          </a:ln>
        </p:spPr>
      </p:pic>
      <p:pic>
        <p:nvPicPr>
          <p:cNvPr id="16389" name="Picture 37"/>
          <p:cNvPicPr>
            <a:picLocks noChangeAspect="1" noChangeArrowheads="1"/>
          </p:cNvPicPr>
          <p:nvPr/>
        </p:nvPicPr>
        <p:blipFill>
          <a:blip r:embed="rId4" cstate="print"/>
          <a:srcRect l="19389" t="17227" r="52547" b="8124"/>
          <a:stretch>
            <a:fillRect/>
          </a:stretch>
        </p:blipFill>
        <p:spPr bwMode="auto">
          <a:xfrm>
            <a:off x="4932363" y="1916113"/>
            <a:ext cx="3384550" cy="4799012"/>
          </a:xfrm>
          <a:prstGeom prst="rect">
            <a:avLst/>
          </a:prstGeom>
          <a:noFill/>
          <a:ln w="9525" algn="ctr">
            <a:solidFill>
              <a:schemeClr val="tx1"/>
            </a:solid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900113" y="333375"/>
            <a:ext cx="7797800" cy="792163"/>
          </a:xfrm>
        </p:spPr>
        <p:txBody>
          <a:bodyPr/>
          <a:lstStyle/>
          <a:p>
            <a:r>
              <a:rPr lang="en-AU" sz="2800" smtClean="0">
                <a:latin typeface="Arial" charset="0"/>
                <a:cs typeface="Arial" charset="0"/>
              </a:rPr>
              <a:t>Hardware utilised</a:t>
            </a:r>
          </a:p>
        </p:txBody>
      </p:sp>
      <p:sp>
        <p:nvSpPr>
          <p:cNvPr id="17411" name="TextBox 3"/>
          <p:cNvSpPr txBox="1">
            <a:spLocks noChangeArrowheads="1"/>
          </p:cNvSpPr>
          <p:nvPr/>
        </p:nvSpPr>
        <p:spPr bwMode="auto">
          <a:xfrm>
            <a:off x="250825" y="1268413"/>
            <a:ext cx="8424863" cy="5754687"/>
          </a:xfrm>
          <a:prstGeom prst="rect">
            <a:avLst/>
          </a:prstGeom>
          <a:noFill/>
          <a:ln w="9525">
            <a:noFill/>
            <a:miter lim="800000"/>
            <a:headEnd/>
            <a:tailEnd/>
          </a:ln>
        </p:spPr>
        <p:txBody>
          <a:bodyPr>
            <a:spAutoFit/>
          </a:bodyPr>
          <a:lstStyle/>
          <a:p>
            <a:r>
              <a:rPr lang="en-AU" sz="2000" b="1">
                <a:latin typeface="Arial" charset="0"/>
                <a:cs typeface="Arial" charset="0"/>
              </a:rPr>
              <a:t>4m Superstrands (56t Capacity with 15-20t pre-tension)</a:t>
            </a:r>
          </a:p>
          <a:p>
            <a:pPr lvl="1">
              <a:buFont typeface="Arial" charset="0"/>
              <a:buChar char="•"/>
            </a:pPr>
            <a:r>
              <a:rPr lang="en-AU" sz="2000">
                <a:latin typeface="Arial" charset="0"/>
                <a:cs typeface="Arial" charset="0"/>
              </a:rPr>
              <a:t>Installed from the CM as roof support everywhere</a:t>
            </a:r>
          </a:p>
          <a:p>
            <a:pPr lvl="1">
              <a:buFont typeface="Arial" charset="0"/>
              <a:buChar char="•"/>
            </a:pPr>
            <a:r>
              <a:rPr lang="en-AU" sz="2000">
                <a:latin typeface="Arial" charset="0"/>
                <a:cs typeface="Arial" charset="0"/>
              </a:rPr>
              <a:t>Additional XXS resin used to achieve partial encapsulation to the 2.1m roof bolt horizon</a:t>
            </a:r>
          </a:p>
          <a:p>
            <a:pPr lvl="1">
              <a:buFont typeface="Arial" charset="0"/>
              <a:buChar char="•"/>
            </a:pPr>
            <a:r>
              <a:rPr lang="en-AU" sz="2000">
                <a:latin typeface="Arial" charset="0"/>
                <a:cs typeface="Arial" charset="0"/>
              </a:rPr>
              <a:t>Utilised for ease of installation and cost effectiveness </a:t>
            </a:r>
          </a:p>
          <a:p>
            <a:pPr lvl="1">
              <a:buFont typeface="Arial" charset="0"/>
              <a:buChar char="•"/>
            </a:pPr>
            <a:endParaRPr lang="en-AU" sz="2000">
              <a:latin typeface="Arial" charset="0"/>
              <a:cs typeface="Arial" charset="0"/>
            </a:endParaRPr>
          </a:p>
          <a:p>
            <a:r>
              <a:rPr lang="en-AU" sz="2000" b="1">
                <a:latin typeface="Arial" charset="0"/>
                <a:cs typeface="Arial" charset="0"/>
              </a:rPr>
              <a:t>8m Megastrands (60t Capacity with 15-20t pre-tension)</a:t>
            </a:r>
          </a:p>
          <a:p>
            <a:pPr lvl="1">
              <a:buFont typeface="Arial" charset="0"/>
              <a:buChar char="•"/>
            </a:pPr>
            <a:r>
              <a:rPr lang="en-AU" sz="2000">
                <a:latin typeface="Arial" charset="0"/>
                <a:cs typeface="Arial" charset="0"/>
              </a:rPr>
              <a:t>Installed from the CM or as secondary support (typically from the CM in intersections or install roads)</a:t>
            </a:r>
          </a:p>
          <a:p>
            <a:pPr lvl="1">
              <a:buFont typeface="Arial" charset="0"/>
              <a:buChar char="•"/>
            </a:pPr>
            <a:r>
              <a:rPr lang="en-AU" sz="2000">
                <a:latin typeface="Arial" charset="0"/>
                <a:cs typeface="Arial" charset="0"/>
              </a:rPr>
              <a:t>Utilised in areas of high movement or increased height of softening</a:t>
            </a:r>
          </a:p>
          <a:p>
            <a:pPr lvl="1">
              <a:buFont typeface="Arial" charset="0"/>
              <a:buChar char="•"/>
            </a:pPr>
            <a:r>
              <a:rPr lang="en-AU" sz="2000">
                <a:latin typeface="Arial" charset="0"/>
                <a:cs typeface="Arial" charset="0"/>
              </a:rPr>
              <a:t>Top down grouted within 72hr (24hr when in response to movement)</a:t>
            </a:r>
          </a:p>
          <a:p>
            <a:pPr lvl="1">
              <a:buFont typeface="Arial" charset="0"/>
              <a:buChar char="•"/>
            </a:pPr>
            <a:r>
              <a:rPr lang="en-AU" sz="2000">
                <a:latin typeface="Arial" charset="0"/>
                <a:cs typeface="Arial" charset="0"/>
              </a:rPr>
              <a:t>Have had issues with top down grouting in zones of high shear</a:t>
            </a:r>
          </a:p>
          <a:p>
            <a:pPr lvl="1">
              <a:buFont typeface="Arial" charset="0"/>
              <a:buChar char="•"/>
            </a:pPr>
            <a:r>
              <a:rPr lang="en-AU" sz="2000">
                <a:latin typeface="Arial" charset="0"/>
                <a:cs typeface="Arial" charset="0"/>
              </a:rPr>
              <a:t>Concerns with wedge creep under high load or shear due to either</a:t>
            </a:r>
          </a:p>
          <a:p>
            <a:pPr lvl="2">
              <a:buFont typeface="Arial" charset="0"/>
              <a:buChar char="•"/>
            </a:pPr>
            <a:r>
              <a:rPr lang="en-AU" sz="2000">
                <a:latin typeface="Arial" charset="0"/>
                <a:cs typeface="Arial" charset="0"/>
              </a:rPr>
              <a:t>Wedge not sufficiently binding with spiral strand</a:t>
            </a:r>
          </a:p>
          <a:p>
            <a:pPr lvl="2">
              <a:buFont typeface="Arial" charset="0"/>
              <a:buChar char="•"/>
            </a:pPr>
            <a:r>
              <a:rPr lang="en-AU" sz="2000">
                <a:latin typeface="Arial" charset="0"/>
                <a:cs typeface="Arial" charset="0"/>
              </a:rPr>
              <a:t>Grout jamming between wedges </a:t>
            </a:r>
          </a:p>
          <a:p>
            <a:pPr>
              <a:buFont typeface="Arial" charset="0"/>
              <a:buChar char="•"/>
            </a:pPr>
            <a:endParaRPr lang="en-AU" sz="2000">
              <a:latin typeface="Arial" charset="0"/>
              <a:cs typeface="Arial" charset="0"/>
            </a:endParaRPr>
          </a:p>
          <a:p>
            <a:pPr>
              <a:buFont typeface="Arial" charset="0"/>
              <a:buChar char="•"/>
            </a:pPr>
            <a:endParaRPr lang="en-AU">
              <a:latin typeface="Arial" charset="0"/>
              <a:cs typeface="Arial" charset="0"/>
            </a:endParaRPr>
          </a:p>
          <a:p>
            <a:pPr>
              <a:buFont typeface="Arial" charset="0"/>
              <a:buChar char="•"/>
            </a:pPr>
            <a:endParaRPr lang="en-AU">
              <a:latin typeface="Arial" charset="0"/>
              <a:cs typeface="Arial"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900113" y="333375"/>
            <a:ext cx="7797800" cy="792163"/>
          </a:xfrm>
        </p:spPr>
        <p:txBody>
          <a:bodyPr/>
          <a:lstStyle/>
          <a:p>
            <a:r>
              <a:rPr lang="en-AU" sz="2800" smtClean="0">
                <a:latin typeface="Arial" charset="0"/>
                <a:cs typeface="Arial" charset="0"/>
              </a:rPr>
              <a:t>Hardware utilised</a:t>
            </a:r>
          </a:p>
        </p:txBody>
      </p:sp>
      <p:sp>
        <p:nvSpPr>
          <p:cNvPr id="18435" name="TextBox 3"/>
          <p:cNvSpPr txBox="1">
            <a:spLocks noChangeArrowheads="1"/>
          </p:cNvSpPr>
          <p:nvPr/>
        </p:nvSpPr>
        <p:spPr bwMode="auto">
          <a:xfrm>
            <a:off x="250825" y="1268413"/>
            <a:ext cx="8424863" cy="3170237"/>
          </a:xfrm>
          <a:prstGeom prst="rect">
            <a:avLst/>
          </a:prstGeom>
          <a:noFill/>
          <a:ln w="9525">
            <a:noFill/>
            <a:miter lim="800000"/>
            <a:headEnd/>
            <a:tailEnd/>
          </a:ln>
        </p:spPr>
        <p:txBody>
          <a:bodyPr>
            <a:spAutoFit/>
          </a:bodyPr>
          <a:lstStyle/>
          <a:p>
            <a:r>
              <a:rPr lang="en-AU" sz="2000" b="1">
                <a:latin typeface="Arial" charset="0"/>
                <a:cs typeface="Arial" charset="0"/>
              </a:rPr>
              <a:t>4m Toto Bolts (56t capacity with 5t nominal torque pre-tension)</a:t>
            </a:r>
          </a:p>
          <a:p>
            <a:pPr lvl="1">
              <a:buFont typeface="Arial" charset="0"/>
              <a:buChar char="•"/>
            </a:pPr>
            <a:r>
              <a:rPr lang="en-AU" sz="2000">
                <a:latin typeface="Arial" charset="0"/>
                <a:cs typeface="Arial" charset="0"/>
              </a:rPr>
              <a:t>Utilised in high roadways (road header predominantly) where there is a increased risk in reaching the roof with heavy hydraulic tensioners</a:t>
            </a:r>
          </a:p>
          <a:p>
            <a:pPr>
              <a:buFont typeface="Arial" charset="0"/>
              <a:buChar char="•"/>
            </a:pPr>
            <a:endParaRPr lang="en-AU" sz="2000">
              <a:latin typeface="Arial" charset="0"/>
              <a:cs typeface="Arial" charset="0"/>
            </a:endParaRPr>
          </a:p>
          <a:p>
            <a:r>
              <a:rPr lang="en-AU" sz="2000" b="1">
                <a:latin typeface="Arial" charset="0"/>
                <a:cs typeface="Arial" charset="0"/>
              </a:rPr>
              <a:t>4m Megaflex (60t capacity with 8t nominal torque tension)</a:t>
            </a:r>
          </a:p>
          <a:p>
            <a:pPr lvl="1">
              <a:buFont typeface="Arial" charset="0"/>
              <a:buChar char="•"/>
            </a:pPr>
            <a:r>
              <a:rPr lang="en-AU" sz="2000">
                <a:latin typeface="Arial" charset="0"/>
                <a:cs typeface="Arial" charset="0"/>
              </a:rPr>
              <a:t>Utilised for same reasons as Toto bolts</a:t>
            </a:r>
          </a:p>
          <a:p>
            <a:pPr lvl="1">
              <a:buFont typeface="Arial" charset="0"/>
              <a:buChar char="•"/>
            </a:pPr>
            <a:r>
              <a:rPr lang="en-AU" sz="2000">
                <a:latin typeface="Arial" charset="0"/>
                <a:cs typeface="Arial" charset="0"/>
              </a:rPr>
              <a:t>Replaced Toto due to higher pre load and issues with loss of tension in the Toto. Also less damage to tails as smaller head assembly</a:t>
            </a:r>
          </a:p>
          <a:p>
            <a:pPr lvl="1">
              <a:buFont typeface="Arial" charset="0"/>
              <a:buChar char="•"/>
            </a:pPr>
            <a:endParaRPr lang="en-AU" sz="2000" b="1">
              <a:latin typeface="Arial" charset="0"/>
              <a:cs typeface="Arial"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900113" y="260350"/>
            <a:ext cx="7797800" cy="792163"/>
          </a:xfrm>
        </p:spPr>
        <p:txBody>
          <a:bodyPr/>
          <a:lstStyle/>
          <a:p>
            <a:r>
              <a:rPr lang="en-AU" sz="2800" smtClean="0">
                <a:latin typeface="Arial" charset="0"/>
                <a:cs typeface="Arial" charset="0"/>
              </a:rPr>
              <a:t>Hardware utilised</a:t>
            </a:r>
          </a:p>
        </p:txBody>
      </p:sp>
      <p:sp>
        <p:nvSpPr>
          <p:cNvPr id="19459" name="TextBox 3"/>
          <p:cNvSpPr txBox="1">
            <a:spLocks noChangeArrowheads="1"/>
          </p:cNvSpPr>
          <p:nvPr/>
        </p:nvSpPr>
        <p:spPr bwMode="auto">
          <a:xfrm>
            <a:off x="250825" y="908050"/>
            <a:ext cx="8424863" cy="1684338"/>
          </a:xfrm>
          <a:prstGeom prst="rect">
            <a:avLst/>
          </a:prstGeom>
          <a:noFill/>
          <a:ln w="9525">
            <a:noFill/>
            <a:miter lim="800000"/>
            <a:headEnd/>
            <a:tailEnd/>
          </a:ln>
        </p:spPr>
        <p:txBody>
          <a:bodyPr>
            <a:spAutoFit/>
          </a:bodyPr>
          <a:lstStyle/>
          <a:p>
            <a:r>
              <a:rPr lang="en-AU" sz="2000" b="1">
                <a:latin typeface="Arial" charset="0"/>
                <a:cs typeface="Arial" charset="0"/>
              </a:rPr>
              <a:t>4m Mega Strands Rib Support (post grouted)</a:t>
            </a:r>
          </a:p>
          <a:p>
            <a:pPr lvl="1">
              <a:buFont typeface="Arial" charset="0"/>
              <a:buChar char="•"/>
            </a:pPr>
            <a:r>
              <a:rPr lang="en-AU" sz="2000">
                <a:latin typeface="Arial" charset="0"/>
                <a:cs typeface="Arial" charset="0"/>
              </a:rPr>
              <a:t>Utilised in high rib (&gt;3.5m typically)</a:t>
            </a:r>
          </a:p>
          <a:p>
            <a:pPr lvl="1">
              <a:buFont typeface="Arial" charset="0"/>
              <a:buChar char="•"/>
            </a:pPr>
            <a:r>
              <a:rPr lang="en-AU" sz="2000">
                <a:latin typeface="Arial" charset="0"/>
                <a:cs typeface="Arial" charset="0"/>
              </a:rPr>
              <a:t>Also utilised in poor rib conditions as remedial support</a:t>
            </a:r>
          </a:p>
          <a:p>
            <a:pPr lvl="1">
              <a:buFont typeface="Arial" charset="0"/>
              <a:buChar char="•"/>
            </a:pPr>
            <a:r>
              <a:rPr lang="en-AU" sz="2000">
                <a:latin typeface="Arial" charset="0"/>
                <a:cs typeface="Arial" charset="0"/>
              </a:rPr>
              <a:t>Currently looking to replace use with a +2m self drilling bolt and ultimately self drilling rib bolts from the CM (replace mech anchor)</a:t>
            </a:r>
          </a:p>
        </p:txBody>
      </p:sp>
      <p:pic>
        <p:nvPicPr>
          <p:cNvPr id="19460" name="Picture 2"/>
          <p:cNvPicPr>
            <a:picLocks noChangeAspect="1" noChangeArrowheads="1"/>
          </p:cNvPicPr>
          <p:nvPr/>
        </p:nvPicPr>
        <p:blipFill>
          <a:blip r:embed="rId3" cstate="print"/>
          <a:srcRect l="21173" t="18173" r="20418" b="16924"/>
          <a:stretch>
            <a:fillRect/>
          </a:stretch>
        </p:blipFill>
        <p:spPr bwMode="auto">
          <a:xfrm>
            <a:off x="900113" y="2492375"/>
            <a:ext cx="7343775" cy="41052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900113" y="404813"/>
            <a:ext cx="8064500" cy="647700"/>
          </a:xfrm>
        </p:spPr>
        <p:txBody>
          <a:bodyPr/>
          <a:lstStyle/>
          <a:p>
            <a:r>
              <a:rPr lang="en-AU" sz="2800" smtClean="0">
                <a:latin typeface="Arial" charset="0"/>
                <a:cs typeface="Arial" charset="0"/>
              </a:rPr>
              <a:t>Support Timing</a:t>
            </a:r>
            <a:br>
              <a:rPr lang="en-AU" sz="2800" smtClean="0">
                <a:latin typeface="Arial" charset="0"/>
                <a:cs typeface="Arial" charset="0"/>
              </a:rPr>
            </a:br>
            <a:endParaRPr lang="en-AU" sz="2800" smtClean="0">
              <a:latin typeface="Arial" charset="0"/>
              <a:cs typeface="Arial" charset="0"/>
            </a:endParaRPr>
          </a:p>
        </p:txBody>
      </p:sp>
      <p:sp>
        <p:nvSpPr>
          <p:cNvPr id="20483" name="TextBox 3"/>
          <p:cNvSpPr txBox="1">
            <a:spLocks noChangeArrowheads="1"/>
          </p:cNvSpPr>
          <p:nvPr/>
        </p:nvSpPr>
        <p:spPr bwMode="auto">
          <a:xfrm>
            <a:off x="250825" y="1052513"/>
            <a:ext cx="8424863" cy="4400550"/>
          </a:xfrm>
          <a:prstGeom prst="rect">
            <a:avLst/>
          </a:prstGeom>
          <a:noFill/>
          <a:ln w="9525">
            <a:noFill/>
            <a:miter lim="800000"/>
            <a:headEnd/>
            <a:tailEnd/>
          </a:ln>
        </p:spPr>
        <p:txBody>
          <a:bodyPr>
            <a:spAutoFit/>
          </a:bodyPr>
          <a:lstStyle/>
          <a:p>
            <a:pPr lvl="1">
              <a:buFont typeface="Arial" charset="0"/>
              <a:buChar char="•"/>
            </a:pPr>
            <a:r>
              <a:rPr lang="en-AU" sz="2000">
                <a:latin typeface="Arial" charset="0"/>
                <a:cs typeface="Arial" charset="0"/>
              </a:rPr>
              <a:t>All 4m tendon roof support installed and tensioned at the face</a:t>
            </a:r>
          </a:p>
          <a:p>
            <a:pPr lvl="1"/>
            <a:endParaRPr lang="en-AU" sz="2000">
              <a:latin typeface="Arial" charset="0"/>
              <a:cs typeface="Arial" charset="0"/>
            </a:endParaRPr>
          </a:p>
          <a:p>
            <a:pPr lvl="1">
              <a:buFont typeface="Arial" charset="0"/>
              <a:buChar char="•"/>
            </a:pPr>
            <a:r>
              <a:rPr lang="en-AU" sz="2000">
                <a:latin typeface="Arial" charset="0"/>
                <a:cs typeface="Arial" charset="0"/>
              </a:rPr>
              <a:t>In most circumstances general principal is to apply sufficient 4m tendons support at the face then provide long term support (8m post grouted tendons) as secondary support where required- </a:t>
            </a:r>
            <a:r>
              <a:rPr lang="en-AU" sz="2000" b="1">
                <a:latin typeface="Arial" charset="0"/>
                <a:cs typeface="Arial" charset="0"/>
              </a:rPr>
              <a:t>Sticky Plaster Approach</a:t>
            </a:r>
            <a:r>
              <a:rPr lang="en-AU" sz="2000">
                <a:latin typeface="Arial" charset="0"/>
                <a:cs typeface="Arial" charset="0"/>
              </a:rPr>
              <a:t> </a:t>
            </a:r>
          </a:p>
          <a:p>
            <a:pPr lvl="1"/>
            <a:endParaRPr lang="en-AU" sz="2000">
              <a:latin typeface="Arial" charset="0"/>
              <a:cs typeface="Arial" charset="0"/>
            </a:endParaRPr>
          </a:p>
          <a:p>
            <a:pPr lvl="1">
              <a:buFont typeface="Arial" charset="0"/>
              <a:buChar char="•"/>
            </a:pPr>
            <a:r>
              <a:rPr lang="en-AU" sz="2000">
                <a:latin typeface="Arial" charset="0"/>
                <a:cs typeface="Arial" charset="0"/>
              </a:rPr>
              <a:t>Exceptions to this include:</a:t>
            </a:r>
          </a:p>
          <a:p>
            <a:pPr lvl="2">
              <a:lnSpc>
                <a:spcPct val="150000"/>
              </a:lnSpc>
              <a:buFont typeface="Arial" charset="0"/>
              <a:buChar char="•"/>
            </a:pPr>
            <a:r>
              <a:rPr lang="en-AU" sz="2000">
                <a:latin typeface="Arial" charset="0"/>
                <a:cs typeface="Arial" charset="0"/>
              </a:rPr>
              <a:t>8m tendons in intersections where zones of immediate strata is influenced by more laminated strata or rider seam</a:t>
            </a:r>
          </a:p>
          <a:p>
            <a:pPr lvl="2">
              <a:lnSpc>
                <a:spcPct val="150000"/>
              </a:lnSpc>
              <a:buFont typeface="Arial" charset="0"/>
              <a:buChar char="•"/>
            </a:pPr>
            <a:r>
              <a:rPr lang="en-AU" sz="2000">
                <a:latin typeface="Arial" charset="0"/>
                <a:cs typeface="Arial" charset="0"/>
              </a:rPr>
              <a:t>8m tendons on first and second pass of installation roads are installed at the face</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68313" y="115888"/>
            <a:ext cx="8229600" cy="792162"/>
          </a:xfrm>
        </p:spPr>
        <p:txBody>
          <a:bodyPr/>
          <a:lstStyle/>
          <a:p>
            <a:r>
              <a:rPr lang="en-AU" sz="2800" smtClean="0">
                <a:latin typeface="Arial" charset="0"/>
                <a:cs typeface="Arial" charset="0"/>
              </a:rPr>
              <a:t>Install road support process</a:t>
            </a:r>
          </a:p>
        </p:txBody>
      </p:sp>
      <p:pic>
        <p:nvPicPr>
          <p:cNvPr id="21507" name="Picture 4"/>
          <p:cNvPicPr>
            <a:picLocks noChangeAspect="1" noChangeArrowheads="1"/>
          </p:cNvPicPr>
          <p:nvPr/>
        </p:nvPicPr>
        <p:blipFill>
          <a:blip r:embed="rId3" cstate="print"/>
          <a:srcRect/>
          <a:stretch>
            <a:fillRect/>
          </a:stretch>
        </p:blipFill>
        <p:spPr bwMode="auto">
          <a:xfrm>
            <a:off x="179388" y="1268413"/>
            <a:ext cx="8351837" cy="5040312"/>
          </a:xfrm>
          <a:prstGeom prst="rect">
            <a:avLst/>
          </a:prstGeom>
          <a:noFill/>
          <a:ln w="9525" algn="ctr">
            <a:noFill/>
            <a:miter lim="800000"/>
            <a:headEnd/>
            <a:tailEnd/>
          </a:ln>
        </p:spPr>
      </p:pic>
      <p:sp>
        <p:nvSpPr>
          <p:cNvPr id="21508" name="Oval 6"/>
          <p:cNvSpPr>
            <a:spLocks noChangeArrowheads="1"/>
          </p:cNvSpPr>
          <p:nvPr/>
        </p:nvSpPr>
        <p:spPr bwMode="auto">
          <a:xfrm>
            <a:off x="323850" y="3500438"/>
            <a:ext cx="3311525" cy="1944687"/>
          </a:xfrm>
          <a:prstGeom prst="ellipse">
            <a:avLst/>
          </a:prstGeom>
          <a:noFill/>
          <a:ln w="9525" algn="ctr">
            <a:solidFill>
              <a:srgbClr val="FF0000"/>
            </a:solidFill>
            <a:round/>
            <a:headEnd/>
            <a:tailEnd/>
          </a:ln>
        </p:spPr>
        <p:txBody>
          <a:bodyPr/>
          <a:lstStyle/>
          <a:p>
            <a:endParaRPr lang="en-US"/>
          </a:p>
        </p:txBody>
      </p:sp>
      <p:sp>
        <p:nvSpPr>
          <p:cNvPr id="21509" name="TextBox 7"/>
          <p:cNvSpPr txBox="1">
            <a:spLocks noChangeArrowheads="1"/>
          </p:cNvSpPr>
          <p:nvPr/>
        </p:nvSpPr>
        <p:spPr bwMode="auto">
          <a:xfrm>
            <a:off x="1187450" y="2205038"/>
            <a:ext cx="3816350" cy="923925"/>
          </a:xfrm>
          <a:prstGeom prst="rect">
            <a:avLst/>
          </a:prstGeom>
          <a:noFill/>
          <a:ln w="9525">
            <a:noFill/>
            <a:miter lim="800000"/>
            <a:headEnd/>
            <a:tailEnd/>
          </a:ln>
        </p:spPr>
        <p:txBody>
          <a:bodyPr>
            <a:spAutoFit/>
          </a:bodyPr>
          <a:lstStyle/>
          <a:p>
            <a:r>
              <a:rPr lang="en-AU" sz="1800">
                <a:latin typeface="Arial" charset="0"/>
                <a:cs typeface="Arial" charset="0"/>
              </a:rPr>
              <a:t>Telltale displacement for the first pass of an installation road driven on 4m Superstrands</a:t>
            </a:r>
          </a:p>
        </p:txBody>
      </p:sp>
      <p:cxnSp>
        <p:nvCxnSpPr>
          <p:cNvPr id="21510" name="Straight Arrow Connector 9"/>
          <p:cNvCxnSpPr>
            <a:cxnSpLocks noChangeShapeType="1"/>
            <a:stCxn id="21509" idx="2"/>
          </p:cNvCxnSpPr>
          <p:nvPr/>
        </p:nvCxnSpPr>
        <p:spPr bwMode="auto">
          <a:xfrm flipH="1">
            <a:off x="2916238" y="3128963"/>
            <a:ext cx="179387" cy="515937"/>
          </a:xfrm>
          <a:prstGeom prst="straightConnector1">
            <a:avLst/>
          </a:prstGeom>
          <a:noFill/>
          <a:ln w="9525" algn="ctr">
            <a:solidFill>
              <a:schemeClr val="tx1"/>
            </a:solidFill>
            <a:round/>
            <a:headEnd/>
            <a:tailEnd type="arrow" w="med" len="med"/>
          </a:ln>
        </p:spPr>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xfrm>
            <a:off x="457200" y="274638"/>
            <a:ext cx="8435975" cy="777875"/>
          </a:xfrm>
        </p:spPr>
        <p:txBody>
          <a:bodyPr/>
          <a:lstStyle/>
          <a:p>
            <a:pPr eaLnBrk="1" hangingPunct="1"/>
            <a:r>
              <a:rPr lang="en-AU" altLang="zh-CN" sz="2800" smtClean="0">
                <a:latin typeface="Arial" charset="0"/>
                <a:ea typeface="SimSun" pitchFamily="2" charset="-122"/>
                <a:cs typeface="Arial" charset="0"/>
              </a:rPr>
              <a:t>Background</a:t>
            </a:r>
          </a:p>
        </p:txBody>
      </p:sp>
      <p:sp>
        <p:nvSpPr>
          <p:cNvPr id="4099" name="TextBox 2"/>
          <p:cNvSpPr txBox="1">
            <a:spLocks noChangeArrowheads="1"/>
          </p:cNvSpPr>
          <p:nvPr/>
        </p:nvSpPr>
        <p:spPr bwMode="auto">
          <a:xfrm>
            <a:off x="468313" y="981075"/>
            <a:ext cx="8280400" cy="1708150"/>
          </a:xfrm>
          <a:prstGeom prst="rect">
            <a:avLst/>
          </a:prstGeom>
          <a:noFill/>
          <a:ln w="9525">
            <a:noFill/>
            <a:miter lim="800000"/>
            <a:headEnd/>
            <a:tailEnd/>
          </a:ln>
        </p:spPr>
        <p:txBody>
          <a:bodyPr>
            <a:spAutoFit/>
          </a:bodyPr>
          <a:lstStyle/>
          <a:p>
            <a:pPr>
              <a:lnSpc>
                <a:spcPct val="150000"/>
              </a:lnSpc>
              <a:buFont typeface="Arial" charset="0"/>
              <a:buChar char="•"/>
            </a:pPr>
            <a:r>
              <a:rPr lang="en-AU" sz="1800">
                <a:latin typeface="Arial" charset="0"/>
                <a:cs typeface="Arial" charset="0"/>
              </a:rPr>
              <a:t>Austar is located in Lower Hunter Valley 8km West of Cessnock on the Western side of the Newcastle Coal fields</a:t>
            </a:r>
          </a:p>
          <a:p>
            <a:pPr>
              <a:lnSpc>
                <a:spcPct val="150000"/>
              </a:lnSpc>
              <a:buFont typeface="Arial" charset="0"/>
              <a:buChar char="•"/>
            </a:pPr>
            <a:endParaRPr lang="en-AU" sz="1800">
              <a:latin typeface="Arial" charset="0"/>
              <a:cs typeface="Arial" charset="0"/>
            </a:endParaRPr>
          </a:p>
          <a:p>
            <a:pPr>
              <a:buFont typeface="Arial" charset="0"/>
              <a:buChar char="•"/>
            </a:pPr>
            <a:endParaRPr lang="en-AU"/>
          </a:p>
        </p:txBody>
      </p:sp>
      <p:grpSp>
        <p:nvGrpSpPr>
          <p:cNvPr id="4100" name="Group 8"/>
          <p:cNvGrpSpPr>
            <a:grpSpLocks/>
          </p:cNvGrpSpPr>
          <p:nvPr/>
        </p:nvGrpSpPr>
        <p:grpSpPr bwMode="auto">
          <a:xfrm>
            <a:off x="1835150" y="2062163"/>
            <a:ext cx="5486400" cy="4114800"/>
            <a:chOff x="904" y="2393"/>
            <a:chExt cx="3456" cy="2592"/>
          </a:xfrm>
        </p:grpSpPr>
        <p:pic>
          <p:nvPicPr>
            <p:cNvPr id="4101" name="Picture 9" descr="Presentation2"/>
            <p:cNvPicPr>
              <a:picLocks noChangeAspect="1" noChangeArrowheads="1"/>
            </p:cNvPicPr>
            <p:nvPr/>
          </p:nvPicPr>
          <p:blipFill>
            <a:blip r:embed="rId3" cstate="print"/>
            <a:srcRect/>
            <a:stretch>
              <a:fillRect/>
            </a:stretch>
          </p:blipFill>
          <p:spPr bwMode="auto">
            <a:xfrm>
              <a:off x="904" y="2393"/>
              <a:ext cx="3456" cy="2592"/>
            </a:xfrm>
            <a:prstGeom prst="rect">
              <a:avLst/>
            </a:prstGeom>
            <a:noFill/>
            <a:ln w="9525">
              <a:noFill/>
              <a:miter lim="800000"/>
              <a:headEnd/>
              <a:tailEnd/>
            </a:ln>
          </p:spPr>
        </p:pic>
        <p:sp>
          <p:nvSpPr>
            <p:cNvPr id="4102" name="Rectangle 10"/>
            <p:cNvSpPr>
              <a:spLocks noChangeArrowheads="1"/>
            </p:cNvSpPr>
            <p:nvPr/>
          </p:nvSpPr>
          <p:spPr bwMode="auto">
            <a:xfrm>
              <a:off x="1752" y="3411"/>
              <a:ext cx="307" cy="57"/>
            </a:xfrm>
            <a:prstGeom prst="rect">
              <a:avLst/>
            </a:prstGeom>
            <a:solidFill>
              <a:schemeClr val="bg1"/>
            </a:solidFill>
            <a:ln w="9525">
              <a:noFill/>
              <a:miter lim="800000"/>
              <a:headEnd/>
              <a:tailEnd/>
            </a:ln>
          </p:spPr>
          <p:txBody>
            <a:bodyPr wrap="none" anchor="ctr"/>
            <a:lstStyle/>
            <a:p>
              <a:endParaRPr lang="en-US"/>
            </a:p>
          </p:txBody>
        </p:sp>
        <p:sp>
          <p:nvSpPr>
            <p:cNvPr id="4103" name="Text Box 11"/>
            <p:cNvSpPr txBox="1">
              <a:spLocks noChangeArrowheads="1"/>
            </p:cNvSpPr>
            <p:nvPr/>
          </p:nvSpPr>
          <p:spPr bwMode="auto">
            <a:xfrm>
              <a:off x="1701" y="3385"/>
              <a:ext cx="589" cy="136"/>
            </a:xfrm>
            <a:prstGeom prst="rect">
              <a:avLst/>
            </a:prstGeom>
            <a:noFill/>
            <a:ln w="9525">
              <a:noFill/>
              <a:miter lim="800000"/>
              <a:headEnd/>
              <a:tailEnd/>
            </a:ln>
          </p:spPr>
          <p:txBody>
            <a:bodyPr>
              <a:spAutoFit/>
            </a:bodyPr>
            <a:lstStyle/>
            <a:p>
              <a:pPr eaLnBrk="1" hangingPunct="1">
                <a:spcBef>
                  <a:spcPct val="50000"/>
                </a:spcBef>
              </a:pPr>
              <a:r>
                <a:rPr lang="en-AU" sz="800">
                  <a:solidFill>
                    <a:srgbClr val="FF0000"/>
                  </a:solidFill>
                  <a:latin typeface="Arial" charset="0"/>
                </a:rPr>
                <a:t> </a:t>
              </a:r>
              <a:r>
                <a:rPr lang="en-AU" sz="800" b="1">
                  <a:solidFill>
                    <a:srgbClr val="FF0000"/>
                  </a:solidFill>
                  <a:latin typeface="Arial" charset="0"/>
                </a:rPr>
                <a:t>AUSTAR </a:t>
              </a:r>
              <a:r>
                <a:rPr lang="en-AU" sz="800">
                  <a:solidFill>
                    <a:srgbClr val="FF0000"/>
                  </a:solidFill>
                  <a:latin typeface="Arial" charset="0"/>
                </a:rPr>
                <a:t>           </a:t>
              </a:r>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Advance Rates</a:t>
            </a:r>
          </a:p>
        </p:txBody>
      </p:sp>
      <p:sp>
        <p:nvSpPr>
          <p:cNvPr id="20483" name="TextBox 3"/>
          <p:cNvSpPr txBox="1">
            <a:spLocks noChangeArrowheads="1"/>
          </p:cNvSpPr>
          <p:nvPr/>
        </p:nvSpPr>
        <p:spPr bwMode="auto">
          <a:xfrm>
            <a:off x="323850" y="981075"/>
            <a:ext cx="8640763" cy="4708525"/>
          </a:xfrm>
          <a:prstGeom prst="rect">
            <a:avLst/>
          </a:prstGeom>
          <a:noFill/>
          <a:ln w="9525">
            <a:noFill/>
            <a:miter lim="800000"/>
            <a:headEnd/>
            <a:tailEnd/>
          </a:ln>
        </p:spPr>
        <p:txBody>
          <a:bodyPr>
            <a:spAutoFit/>
          </a:bodyPr>
          <a:lstStyle/>
          <a:p>
            <a:pPr>
              <a:buFont typeface="Arial" pitchFamily="34" charset="0"/>
              <a:buChar char="•"/>
              <a:defRPr/>
            </a:pPr>
            <a:r>
              <a:rPr lang="en-AU" sz="2000" dirty="0">
                <a:latin typeface="Arial" charset="0"/>
                <a:cs typeface="Arial" charset="0"/>
              </a:rPr>
              <a:t>Austar Average Advance Rates:</a:t>
            </a:r>
          </a:p>
          <a:p>
            <a:pPr lvl="1">
              <a:buFont typeface="Arial" pitchFamily="34" charset="0"/>
              <a:buChar char="•"/>
              <a:defRPr/>
            </a:pPr>
            <a:r>
              <a:rPr lang="en-AU" sz="2000" dirty="0">
                <a:latin typeface="Arial" charset="0"/>
                <a:cs typeface="Arial" charset="0"/>
              </a:rPr>
              <a:t>Code Green 1.65m/hr</a:t>
            </a:r>
          </a:p>
          <a:p>
            <a:pPr lvl="1">
              <a:buFont typeface="Arial" pitchFamily="34" charset="0"/>
              <a:buChar char="•"/>
              <a:defRPr/>
            </a:pPr>
            <a:r>
              <a:rPr lang="en-AU" sz="2000" dirty="0">
                <a:latin typeface="Arial" charset="0"/>
                <a:cs typeface="Arial" charset="0"/>
              </a:rPr>
              <a:t>Code Yellow 1.5m/hr</a:t>
            </a:r>
          </a:p>
          <a:p>
            <a:pPr lvl="1">
              <a:buFont typeface="Arial" pitchFamily="34" charset="0"/>
              <a:buChar char="•"/>
              <a:defRPr/>
            </a:pPr>
            <a:r>
              <a:rPr lang="en-AU" sz="2000" dirty="0">
                <a:latin typeface="Arial" charset="0"/>
                <a:cs typeface="Arial" charset="0"/>
              </a:rPr>
              <a:t>Code Orange 1.0m/hr</a:t>
            </a:r>
          </a:p>
          <a:p>
            <a:pPr marL="0" lvl="1">
              <a:defRPr/>
            </a:pPr>
            <a:endParaRPr lang="en-AU" sz="2000" dirty="0">
              <a:latin typeface="Arial" charset="0"/>
              <a:cs typeface="Arial" charset="0"/>
            </a:endParaRPr>
          </a:p>
          <a:p>
            <a:pPr marL="0" lvl="1">
              <a:defRPr/>
            </a:pPr>
            <a:r>
              <a:rPr lang="en-AU" sz="2000" dirty="0">
                <a:latin typeface="Arial" charset="0"/>
                <a:cs typeface="Arial" charset="0"/>
              </a:rPr>
              <a:t>Note: Rib support difficulties have a large influence on cut rate </a:t>
            </a:r>
          </a:p>
          <a:p>
            <a:pPr>
              <a:buFont typeface="Arial" charset="0"/>
              <a:buChar char="•"/>
              <a:defRPr/>
            </a:pPr>
            <a:endParaRPr lang="en-AU" sz="2000" dirty="0">
              <a:latin typeface="Arial" charset="0"/>
              <a:cs typeface="Arial" charset="0"/>
            </a:endParaRPr>
          </a:p>
          <a:p>
            <a:pPr>
              <a:defRPr/>
            </a:pPr>
            <a:endParaRPr lang="en-AU" sz="2000" dirty="0">
              <a:latin typeface="Arial" charset="0"/>
              <a:cs typeface="Arial" charset="0"/>
            </a:endParaRPr>
          </a:p>
          <a:p>
            <a:pPr>
              <a:buFont typeface="Arial" pitchFamily="34" charset="0"/>
              <a:buChar char="•"/>
              <a:defRPr/>
            </a:pPr>
            <a:r>
              <a:rPr lang="en-AU" sz="2000" dirty="0">
                <a:latin typeface="Arial" charset="0"/>
                <a:cs typeface="Arial" charset="0"/>
              </a:rPr>
              <a:t>The application of 8m Megs at the face in poor conditions greatly reduces advance rate and in turn allows the unsupported roof to further deteriorate</a:t>
            </a:r>
          </a:p>
          <a:p>
            <a:pPr>
              <a:defRPr/>
            </a:pPr>
            <a:endParaRPr lang="en-AU" sz="2000" dirty="0">
              <a:latin typeface="Arial" charset="0"/>
              <a:cs typeface="Arial" charset="0"/>
            </a:endParaRPr>
          </a:p>
          <a:p>
            <a:pPr>
              <a:buFont typeface="Arial" pitchFamily="34" charset="0"/>
              <a:buChar char="•"/>
              <a:defRPr/>
            </a:pPr>
            <a:r>
              <a:rPr lang="en-AU" sz="2000" dirty="0">
                <a:latin typeface="Arial" charset="0"/>
                <a:cs typeface="Arial" charset="0"/>
              </a:rPr>
              <a:t>Thus there is additional value in applying the </a:t>
            </a:r>
            <a:r>
              <a:rPr lang="en-AU" sz="2000" b="1" dirty="0">
                <a:latin typeface="Arial" charset="0"/>
                <a:cs typeface="Arial" charset="0"/>
              </a:rPr>
              <a:t>Sticky Plaster </a:t>
            </a:r>
            <a:r>
              <a:rPr lang="en-AU" sz="2000" dirty="0">
                <a:latin typeface="Arial" charset="0"/>
                <a:cs typeface="Arial" charset="0"/>
              </a:rPr>
              <a:t>approach in the right situation</a:t>
            </a:r>
          </a:p>
          <a:p>
            <a:pPr>
              <a:defRPr/>
            </a:pPr>
            <a:endParaRPr lang="en-AU" sz="2000" dirty="0">
              <a:latin typeface="Arial" charset="0"/>
              <a:cs typeface="Arial" charset="0"/>
            </a:endParaRPr>
          </a:p>
          <a:p>
            <a:pPr>
              <a:buFont typeface="Arial" charset="0"/>
              <a:buChar char="•"/>
              <a:defRPr/>
            </a:pPr>
            <a:r>
              <a:rPr lang="en-AU" sz="2000" dirty="0">
                <a:latin typeface="Arial" charset="0"/>
                <a:cs typeface="Arial" charset="0"/>
              </a:rPr>
              <a:t>Good </a:t>
            </a:r>
            <a:r>
              <a:rPr lang="en-AU" sz="2000" dirty="0" err="1">
                <a:latin typeface="Arial" charset="0"/>
                <a:cs typeface="Arial" charset="0"/>
              </a:rPr>
              <a:t>TARP’s</a:t>
            </a:r>
            <a:r>
              <a:rPr lang="en-AU" sz="2000" dirty="0">
                <a:latin typeface="Arial" charset="0"/>
                <a:cs typeface="Arial" charset="0"/>
              </a:rPr>
              <a:t> and good monitoring is essential to this approach</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68313" y="115888"/>
            <a:ext cx="8229600" cy="792162"/>
          </a:xfrm>
        </p:spPr>
        <p:txBody>
          <a:bodyPr/>
          <a:lstStyle/>
          <a:p>
            <a:r>
              <a:rPr lang="en-AU" sz="2800" smtClean="0">
                <a:latin typeface="Arial" charset="0"/>
                <a:cs typeface="Arial" charset="0"/>
              </a:rPr>
              <a:t>Cut Cycle Times- 4m Super Strand</a:t>
            </a:r>
          </a:p>
        </p:txBody>
      </p:sp>
      <p:pic>
        <p:nvPicPr>
          <p:cNvPr id="23555" name="Picture 4"/>
          <p:cNvPicPr>
            <a:picLocks noChangeAspect="1" noChangeArrowheads="1"/>
          </p:cNvPicPr>
          <p:nvPr/>
        </p:nvPicPr>
        <p:blipFill>
          <a:blip r:embed="rId3" cstate="print"/>
          <a:srcRect/>
          <a:stretch>
            <a:fillRect/>
          </a:stretch>
        </p:blipFill>
        <p:spPr bwMode="auto">
          <a:xfrm>
            <a:off x="900113" y="1549400"/>
            <a:ext cx="7466012" cy="5048250"/>
          </a:xfrm>
          <a:prstGeom prst="rect">
            <a:avLst/>
          </a:prstGeom>
          <a:noFill/>
          <a:ln w="9525" algn="ctr">
            <a:noFill/>
            <a:miter lim="800000"/>
            <a:headEnd/>
            <a:tailEnd/>
          </a:ln>
        </p:spPr>
      </p:pic>
      <p:sp>
        <p:nvSpPr>
          <p:cNvPr id="23556" name="Oval 4"/>
          <p:cNvSpPr>
            <a:spLocks noChangeArrowheads="1"/>
          </p:cNvSpPr>
          <p:nvPr/>
        </p:nvSpPr>
        <p:spPr bwMode="auto">
          <a:xfrm>
            <a:off x="5364163" y="5516563"/>
            <a:ext cx="863600" cy="433387"/>
          </a:xfrm>
          <a:prstGeom prst="ellipse">
            <a:avLst/>
          </a:prstGeom>
          <a:noFill/>
          <a:ln w="38100" algn="ctr">
            <a:solidFill>
              <a:srgbClr val="FF0000"/>
            </a:solidFill>
            <a:round/>
            <a:headEnd/>
            <a:tailEnd/>
          </a:ln>
        </p:spPr>
        <p:txBody>
          <a:bodyPr/>
          <a:lstStyle/>
          <a:p>
            <a:endParaRPr lang="en-US">
              <a:solidFill>
                <a:srgbClr val="FF0000"/>
              </a:solidFill>
            </a:endParaRPr>
          </a:p>
        </p:txBody>
      </p:sp>
      <p:sp>
        <p:nvSpPr>
          <p:cNvPr id="23557" name="Oval 5"/>
          <p:cNvSpPr>
            <a:spLocks noChangeArrowheads="1"/>
          </p:cNvSpPr>
          <p:nvPr/>
        </p:nvSpPr>
        <p:spPr bwMode="auto">
          <a:xfrm>
            <a:off x="6011863" y="6165850"/>
            <a:ext cx="863600" cy="358775"/>
          </a:xfrm>
          <a:prstGeom prst="ellipse">
            <a:avLst/>
          </a:prstGeom>
          <a:noFill/>
          <a:ln w="38100" algn="ctr">
            <a:solidFill>
              <a:srgbClr val="FF0000"/>
            </a:solidFill>
            <a:round/>
            <a:headEnd/>
            <a:tailEnd/>
          </a:ln>
        </p:spPr>
        <p:txBody>
          <a:bodyPr/>
          <a:lstStyle/>
          <a:p>
            <a:endParaRPr lang="en-US">
              <a:solidFill>
                <a:srgbClr val="FF0000"/>
              </a:solidFill>
            </a:endParaRPr>
          </a:p>
        </p:txBody>
      </p:sp>
      <p:cxnSp>
        <p:nvCxnSpPr>
          <p:cNvPr id="23558" name="Straight Arrow Connector 7"/>
          <p:cNvCxnSpPr>
            <a:cxnSpLocks noChangeShapeType="1"/>
          </p:cNvCxnSpPr>
          <p:nvPr/>
        </p:nvCxnSpPr>
        <p:spPr bwMode="auto">
          <a:xfrm flipV="1">
            <a:off x="6227763" y="5445125"/>
            <a:ext cx="576262" cy="215900"/>
          </a:xfrm>
          <a:prstGeom prst="straightConnector1">
            <a:avLst/>
          </a:prstGeom>
          <a:noFill/>
          <a:ln w="9525" algn="ctr">
            <a:solidFill>
              <a:schemeClr val="tx1"/>
            </a:solidFill>
            <a:round/>
            <a:headEnd/>
            <a:tailEnd type="arrow" w="med" len="med"/>
          </a:ln>
        </p:spPr>
      </p:cxnSp>
      <p:cxnSp>
        <p:nvCxnSpPr>
          <p:cNvPr id="23559" name="Straight Arrow Connector 9"/>
          <p:cNvCxnSpPr>
            <a:cxnSpLocks noChangeShapeType="1"/>
          </p:cNvCxnSpPr>
          <p:nvPr/>
        </p:nvCxnSpPr>
        <p:spPr bwMode="auto">
          <a:xfrm rot="5400000" flipH="1" flipV="1">
            <a:off x="6515894" y="5804694"/>
            <a:ext cx="720725" cy="144463"/>
          </a:xfrm>
          <a:prstGeom prst="straightConnector1">
            <a:avLst/>
          </a:prstGeom>
          <a:noFill/>
          <a:ln w="9525" algn="ctr">
            <a:solidFill>
              <a:schemeClr val="tx1"/>
            </a:solidFill>
            <a:round/>
            <a:headEnd/>
            <a:tailEnd type="arrow" w="med" len="med"/>
          </a:ln>
        </p:spPr>
      </p:cxnSp>
      <p:sp>
        <p:nvSpPr>
          <p:cNvPr id="23560" name="TextBox 10"/>
          <p:cNvSpPr txBox="1">
            <a:spLocks noChangeArrowheads="1"/>
          </p:cNvSpPr>
          <p:nvPr/>
        </p:nvSpPr>
        <p:spPr bwMode="auto">
          <a:xfrm>
            <a:off x="6659563" y="5013325"/>
            <a:ext cx="1657350" cy="461963"/>
          </a:xfrm>
          <a:prstGeom prst="rect">
            <a:avLst/>
          </a:prstGeom>
          <a:noFill/>
          <a:ln w="9525">
            <a:noFill/>
            <a:miter lim="800000"/>
            <a:headEnd/>
            <a:tailEnd/>
          </a:ln>
        </p:spPr>
        <p:txBody>
          <a:bodyPr>
            <a:spAutoFit/>
          </a:bodyPr>
          <a:lstStyle/>
          <a:p>
            <a:r>
              <a:rPr lang="en-AU"/>
              <a:t>10min</a:t>
            </a:r>
          </a:p>
        </p:txBody>
      </p:sp>
      <p:sp>
        <p:nvSpPr>
          <p:cNvPr id="23561" name="Oval 11"/>
          <p:cNvSpPr>
            <a:spLocks noChangeArrowheads="1"/>
          </p:cNvSpPr>
          <p:nvPr/>
        </p:nvSpPr>
        <p:spPr bwMode="auto">
          <a:xfrm>
            <a:off x="4067175" y="4076700"/>
            <a:ext cx="1584325" cy="360363"/>
          </a:xfrm>
          <a:prstGeom prst="ellipse">
            <a:avLst/>
          </a:prstGeom>
          <a:noFill/>
          <a:ln w="38100" algn="ctr">
            <a:solidFill>
              <a:srgbClr val="FF0000"/>
            </a:solidFill>
            <a:round/>
            <a:headEnd/>
            <a:tailEnd/>
          </a:ln>
        </p:spPr>
        <p:txBody>
          <a:bodyPr/>
          <a:lstStyle/>
          <a:p>
            <a:endParaRPr lang="en-US">
              <a:solidFill>
                <a:srgbClr val="FF0000"/>
              </a:solidFill>
            </a:endParaRPr>
          </a:p>
        </p:txBody>
      </p:sp>
      <p:sp>
        <p:nvSpPr>
          <p:cNvPr id="23562" name="TextBox 12"/>
          <p:cNvSpPr txBox="1">
            <a:spLocks noChangeArrowheads="1"/>
          </p:cNvSpPr>
          <p:nvPr/>
        </p:nvSpPr>
        <p:spPr bwMode="auto">
          <a:xfrm>
            <a:off x="900113" y="981075"/>
            <a:ext cx="7559675" cy="461963"/>
          </a:xfrm>
          <a:prstGeom prst="rect">
            <a:avLst/>
          </a:prstGeom>
          <a:noFill/>
          <a:ln w="9525">
            <a:noFill/>
            <a:miter lim="800000"/>
            <a:headEnd/>
            <a:tailEnd/>
          </a:ln>
        </p:spPr>
        <p:txBody>
          <a:bodyPr>
            <a:spAutoFit/>
          </a:bodyPr>
          <a:lstStyle/>
          <a:p>
            <a:r>
              <a:rPr lang="en-AU"/>
              <a:t>Cycle = 38m 45s = 1.55m/hr </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68313" y="115888"/>
            <a:ext cx="8229600" cy="792162"/>
          </a:xfrm>
        </p:spPr>
        <p:txBody>
          <a:bodyPr/>
          <a:lstStyle/>
          <a:p>
            <a:r>
              <a:rPr lang="en-AU" sz="2800" smtClean="0">
                <a:latin typeface="Arial" charset="0"/>
                <a:cs typeface="Arial" charset="0"/>
              </a:rPr>
              <a:t>Cut Cycle Times- 8m Megabolts</a:t>
            </a:r>
          </a:p>
        </p:txBody>
      </p:sp>
      <p:grpSp>
        <p:nvGrpSpPr>
          <p:cNvPr id="24579" name="Group 15"/>
          <p:cNvGrpSpPr>
            <a:grpSpLocks/>
          </p:cNvGrpSpPr>
          <p:nvPr/>
        </p:nvGrpSpPr>
        <p:grpSpPr bwMode="auto">
          <a:xfrm>
            <a:off x="684213" y="1196975"/>
            <a:ext cx="7891462" cy="4679950"/>
            <a:chOff x="683568" y="1196752"/>
            <a:chExt cx="7891500" cy="5472608"/>
          </a:xfrm>
        </p:grpSpPr>
        <p:pic>
          <p:nvPicPr>
            <p:cNvPr id="24582" name="Picture 3"/>
            <p:cNvPicPr>
              <a:picLocks noChangeAspect="1" noChangeArrowheads="1"/>
            </p:cNvPicPr>
            <p:nvPr/>
          </p:nvPicPr>
          <p:blipFill>
            <a:blip r:embed="rId3" cstate="print"/>
            <a:srcRect/>
            <a:stretch>
              <a:fillRect/>
            </a:stretch>
          </p:blipFill>
          <p:spPr bwMode="auto">
            <a:xfrm>
              <a:off x="683568" y="1196752"/>
              <a:ext cx="7891500" cy="5472608"/>
            </a:xfrm>
            <a:prstGeom prst="rect">
              <a:avLst/>
            </a:prstGeom>
            <a:noFill/>
            <a:ln w="9525" algn="ctr">
              <a:noFill/>
              <a:miter lim="800000"/>
              <a:headEnd/>
              <a:tailEnd/>
            </a:ln>
          </p:spPr>
        </p:pic>
        <p:sp>
          <p:nvSpPr>
            <p:cNvPr id="24583" name="Oval 5"/>
            <p:cNvSpPr>
              <a:spLocks noChangeArrowheads="1"/>
            </p:cNvSpPr>
            <p:nvPr/>
          </p:nvSpPr>
          <p:spPr bwMode="auto">
            <a:xfrm>
              <a:off x="4860032" y="4509120"/>
              <a:ext cx="1944216" cy="432048"/>
            </a:xfrm>
            <a:prstGeom prst="ellipse">
              <a:avLst/>
            </a:prstGeom>
            <a:noFill/>
            <a:ln w="38100" algn="ctr">
              <a:solidFill>
                <a:srgbClr val="FF0000"/>
              </a:solidFill>
              <a:round/>
              <a:headEnd/>
              <a:tailEnd/>
            </a:ln>
          </p:spPr>
          <p:txBody>
            <a:bodyPr/>
            <a:lstStyle/>
            <a:p>
              <a:endParaRPr lang="en-US">
                <a:solidFill>
                  <a:srgbClr val="FF0000"/>
                </a:solidFill>
              </a:endParaRPr>
            </a:p>
          </p:txBody>
        </p:sp>
        <p:sp>
          <p:nvSpPr>
            <p:cNvPr id="24584" name="Oval 6"/>
            <p:cNvSpPr>
              <a:spLocks noChangeArrowheads="1"/>
            </p:cNvSpPr>
            <p:nvPr/>
          </p:nvSpPr>
          <p:spPr bwMode="auto">
            <a:xfrm>
              <a:off x="6300192" y="5661248"/>
              <a:ext cx="864096" cy="288032"/>
            </a:xfrm>
            <a:prstGeom prst="ellipse">
              <a:avLst/>
            </a:prstGeom>
            <a:noFill/>
            <a:ln w="38100" algn="ctr">
              <a:solidFill>
                <a:srgbClr val="FF0000"/>
              </a:solidFill>
              <a:round/>
              <a:headEnd/>
              <a:tailEnd/>
            </a:ln>
          </p:spPr>
          <p:txBody>
            <a:bodyPr/>
            <a:lstStyle/>
            <a:p>
              <a:endParaRPr lang="en-US">
                <a:solidFill>
                  <a:srgbClr val="FF0000"/>
                </a:solidFill>
              </a:endParaRPr>
            </a:p>
          </p:txBody>
        </p:sp>
        <p:cxnSp>
          <p:nvCxnSpPr>
            <p:cNvPr id="24585" name="Straight Arrow Connector 8"/>
            <p:cNvCxnSpPr>
              <a:cxnSpLocks noChangeShapeType="1"/>
            </p:cNvCxnSpPr>
            <p:nvPr/>
          </p:nvCxnSpPr>
          <p:spPr bwMode="auto">
            <a:xfrm rot="5400000" flipH="1" flipV="1">
              <a:off x="6804248" y="4149080"/>
              <a:ext cx="504056" cy="504056"/>
            </a:xfrm>
            <a:prstGeom prst="straightConnector1">
              <a:avLst/>
            </a:prstGeom>
            <a:noFill/>
            <a:ln w="9525" algn="ctr">
              <a:solidFill>
                <a:schemeClr val="tx1"/>
              </a:solidFill>
              <a:round/>
              <a:headEnd/>
              <a:tailEnd type="arrow" w="med" len="med"/>
            </a:ln>
          </p:spPr>
        </p:cxnSp>
        <p:cxnSp>
          <p:nvCxnSpPr>
            <p:cNvPr id="24586" name="Straight Arrow Connector 10"/>
            <p:cNvCxnSpPr>
              <a:cxnSpLocks noChangeShapeType="1"/>
            </p:cNvCxnSpPr>
            <p:nvPr/>
          </p:nvCxnSpPr>
          <p:spPr bwMode="auto">
            <a:xfrm rot="5400000" flipH="1" flipV="1">
              <a:off x="6552220" y="4833156"/>
              <a:ext cx="1512168" cy="288032"/>
            </a:xfrm>
            <a:prstGeom prst="straightConnector1">
              <a:avLst/>
            </a:prstGeom>
            <a:noFill/>
            <a:ln w="9525" algn="ctr">
              <a:solidFill>
                <a:schemeClr val="tx1"/>
              </a:solidFill>
              <a:round/>
              <a:headEnd/>
              <a:tailEnd type="arrow" w="med" len="med"/>
            </a:ln>
          </p:spPr>
        </p:cxnSp>
        <p:sp>
          <p:nvSpPr>
            <p:cNvPr id="24587" name="TextBox 11"/>
            <p:cNvSpPr txBox="1">
              <a:spLocks noChangeArrowheads="1"/>
            </p:cNvSpPr>
            <p:nvPr/>
          </p:nvSpPr>
          <p:spPr bwMode="auto">
            <a:xfrm>
              <a:off x="7092280" y="3717032"/>
              <a:ext cx="1152128" cy="539859"/>
            </a:xfrm>
            <a:prstGeom prst="rect">
              <a:avLst/>
            </a:prstGeom>
            <a:noFill/>
            <a:ln w="9525">
              <a:noFill/>
              <a:miter lim="800000"/>
              <a:headEnd/>
              <a:tailEnd/>
            </a:ln>
          </p:spPr>
          <p:txBody>
            <a:bodyPr>
              <a:spAutoFit/>
            </a:bodyPr>
            <a:lstStyle/>
            <a:p>
              <a:r>
                <a:rPr lang="en-AU"/>
                <a:t>26min</a:t>
              </a:r>
            </a:p>
          </p:txBody>
        </p:sp>
      </p:grpSp>
      <p:sp>
        <p:nvSpPr>
          <p:cNvPr id="24580" name="TextBox 12"/>
          <p:cNvSpPr txBox="1">
            <a:spLocks noChangeArrowheads="1"/>
          </p:cNvSpPr>
          <p:nvPr/>
        </p:nvSpPr>
        <p:spPr bwMode="auto">
          <a:xfrm>
            <a:off x="900113" y="765175"/>
            <a:ext cx="7056437" cy="461963"/>
          </a:xfrm>
          <a:prstGeom prst="rect">
            <a:avLst/>
          </a:prstGeom>
          <a:noFill/>
          <a:ln w="9525">
            <a:noFill/>
            <a:miter lim="800000"/>
            <a:headEnd/>
            <a:tailEnd/>
          </a:ln>
        </p:spPr>
        <p:txBody>
          <a:bodyPr>
            <a:spAutoFit/>
          </a:bodyPr>
          <a:lstStyle/>
          <a:p>
            <a:r>
              <a:rPr lang="en-AU"/>
              <a:t>Cycle = 53m 50s = 1.1m/hr</a:t>
            </a:r>
          </a:p>
        </p:txBody>
      </p:sp>
      <p:sp>
        <p:nvSpPr>
          <p:cNvPr id="24581" name="TextBox 16"/>
          <p:cNvSpPr txBox="1">
            <a:spLocks noChangeArrowheads="1"/>
          </p:cNvSpPr>
          <p:nvPr/>
        </p:nvSpPr>
        <p:spPr bwMode="auto">
          <a:xfrm>
            <a:off x="539750" y="5876925"/>
            <a:ext cx="7777163" cy="830263"/>
          </a:xfrm>
          <a:prstGeom prst="rect">
            <a:avLst/>
          </a:prstGeom>
          <a:noFill/>
          <a:ln w="9525">
            <a:noFill/>
            <a:miter lim="800000"/>
            <a:headEnd/>
            <a:tailEnd/>
          </a:ln>
        </p:spPr>
        <p:txBody>
          <a:bodyPr>
            <a:spAutoFit/>
          </a:bodyPr>
          <a:lstStyle/>
          <a:p>
            <a:r>
              <a:rPr lang="en-AU"/>
              <a:t>Cycle time on Joy is typically better than for ABM due to better access and improved ergonomics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Engineering Delays and Issues</a:t>
            </a:r>
          </a:p>
        </p:txBody>
      </p:sp>
      <p:sp>
        <p:nvSpPr>
          <p:cNvPr id="25603" name="TextBox 3"/>
          <p:cNvSpPr txBox="1">
            <a:spLocks noChangeArrowheads="1"/>
          </p:cNvSpPr>
          <p:nvPr/>
        </p:nvSpPr>
        <p:spPr bwMode="auto">
          <a:xfrm>
            <a:off x="250825" y="908050"/>
            <a:ext cx="8569325" cy="6970713"/>
          </a:xfrm>
          <a:prstGeom prst="rect">
            <a:avLst/>
          </a:prstGeom>
          <a:noFill/>
          <a:ln w="9525">
            <a:noFill/>
            <a:miter lim="800000"/>
            <a:headEnd/>
            <a:tailEnd/>
          </a:ln>
        </p:spPr>
        <p:txBody>
          <a:bodyPr>
            <a:spAutoFit/>
          </a:bodyPr>
          <a:lstStyle/>
          <a:p>
            <a:pPr>
              <a:buFont typeface="Arial" charset="0"/>
              <a:buChar char="•"/>
            </a:pPr>
            <a:r>
              <a:rPr lang="en-AU" sz="1800">
                <a:latin typeface="Arial" charset="0"/>
                <a:cs typeface="Arial" charset="0"/>
              </a:rPr>
              <a:t>CM roof bolters are not designed for the regular installation of long tendons. Especially 8m tendons into hard roof</a:t>
            </a:r>
          </a:p>
          <a:p>
            <a:pPr>
              <a:buFont typeface="Arial" charset="0"/>
              <a:buChar char="•"/>
            </a:pPr>
            <a:endParaRPr lang="en-AU" sz="1800">
              <a:latin typeface="Arial" charset="0"/>
              <a:cs typeface="Arial" charset="0"/>
            </a:endParaRPr>
          </a:p>
          <a:p>
            <a:pPr>
              <a:buFont typeface="Arial" charset="0"/>
              <a:buChar char="•"/>
            </a:pPr>
            <a:r>
              <a:rPr lang="en-AU" sz="1800">
                <a:latin typeface="Arial" charset="0"/>
                <a:cs typeface="Arial" charset="0"/>
              </a:rPr>
              <a:t>Austar has experienced an increase in drill rig motor failures with an increase in long tendon support quantities. Further drill rig issues include:</a:t>
            </a:r>
          </a:p>
          <a:p>
            <a:pPr lvl="1">
              <a:lnSpc>
                <a:spcPct val="150000"/>
              </a:lnSpc>
              <a:buFont typeface="Arial" charset="0"/>
              <a:buChar char="•"/>
            </a:pPr>
            <a:r>
              <a:rPr lang="en-AU" sz="1800">
                <a:latin typeface="Arial" charset="0"/>
                <a:cs typeface="Arial" charset="0"/>
              </a:rPr>
              <a:t>Feed chains and anchor stretch is increased and time to replacement reduced</a:t>
            </a:r>
          </a:p>
          <a:p>
            <a:pPr lvl="1">
              <a:lnSpc>
                <a:spcPct val="150000"/>
              </a:lnSpc>
              <a:buFont typeface="Arial" charset="0"/>
              <a:buChar char="•"/>
            </a:pPr>
            <a:r>
              <a:rPr lang="en-AU" sz="1800">
                <a:latin typeface="Arial" charset="0"/>
                <a:cs typeface="Arial" charset="0"/>
              </a:rPr>
              <a:t>Rig trunnion bearing fails in less than 6 months</a:t>
            </a:r>
          </a:p>
          <a:p>
            <a:pPr lvl="1">
              <a:lnSpc>
                <a:spcPct val="150000"/>
              </a:lnSpc>
              <a:buFont typeface="Arial" charset="0"/>
              <a:buChar char="•"/>
            </a:pPr>
            <a:r>
              <a:rPr lang="en-AU" sz="1800">
                <a:latin typeface="Arial" charset="0"/>
                <a:cs typeface="Arial" charset="0"/>
              </a:rPr>
              <a:t>Gripper jaws get damaged by drive adaptors (req slimline adaptors)</a:t>
            </a:r>
          </a:p>
          <a:p>
            <a:pPr lvl="1">
              <a:lnSpc>
                <a:spcPct val="150000"/>
              </a:lnSpc>
              <a:buFont typeface="Arial" charset="0"/>
              <a:buChar char="•"/>
            </a:pPr>
            <a:r>
              <a:rPr lang="en-AU" sz="1800">
                <a:latin typeface="Arial" charset="0"/>
                <a:cs typeface="Arial" charset="0"/>
              </a:rPr>
              <a:t>Timber jack head plates worn through more quickly</a:t>
            </a:r>
          </a:p>
          <a:p>
            <a:pPr>
              <a:lnSpc>
                <a:spcPct val="150000"/>
              </a:lnSpc>
            </a:pPr>
            <a:endParaRPr lang="en-AU" sz="1800">
              <a:latin typeface="Arial" charset="0"/>
              <a:cs typeface="Arial" charset="0"/>
            </a:endParaRPr>
          </a:p>
          <a:p>
            <a:pPr>
              <a:lnSpc>
                <a:spcPct val="150000"/>
              </a:lnSpc>
              <a:buFont typeface="Arial" charset="0"/>
              <a:buChar char="•"/>
            </a:pPr>
            <a:r>
              <a:rPr lang="en-AU" sz="1800">
                <a:latin typeface="Arial" charset="0"/>
                <a:cs typeface="Arial" charset="0"/>
              </a:rPr>
              <a:t>Further engineering improvements could be sort via examination of the tensioner system :</a:t>
            </a:r>
          </a:p>
          <a:p>
            <a:pPr lvl="1">
              <a:lnSpc>
                <a:spcPct val="150000"/>
              </a:lnSpc>
              <a:buFont typeface="Arial" charset="0"/>
              <a:buChar char="•"/>
            </a:pPr>
            <a:r>
              <a:rPr lang="en-AU" sz="1800">
                <a:latin typeface="Arial" charset="0"/>
                <a:cs typeface="Arial" charset="0"/>
              </a:rPr>
              <a:t>On board intensifiers are slow</a:t>
            </a:r>
          </a:p>
          <a:p>
            <a:pPr lvl="1">
              <a:lnSpc>
                <a:spcPct val="150000"/>
              </a:lnSpc>
              <a:buFont typeface="Arial" charset="0"/>
              <a:buChar char="•"/>
            </a:pPr>
            <a:r>
              <a:rPr lang="en-AU" sz="1800">
                <a:latin typeface="Arial" charset="0"/>
                <a:cs typeface="Arial" charset="0"/>
              </a:rPr>
              <a:t>Tensioners are heavy and create fatigue and high pressure safety issues</a:t>
            </a:r>
          </a:p>
          <a:p>
            <a:pPr lvl="1">
              <a:lnSpc>
                <a:spcPct val="150000"/>
              </a:lnSpc>
              <a:buFont typeface="Arial" charset="0"/>
              <a:buChar char="•"/>
            </a:pPr>
            <a:r>
              <a:rPr lang="en-AU" sz="1800">
                <a:latin typeface="Arial" charset="0"/>
                <a:cs typeface="Arial" charset="0"/>
              </a:rPr>
              <a:t>Hoses get tangled in other equipment</a:t>
            </a:r>
          </a:p>
          <a:p>
            <a:pPr>
              <a:buFont typeface="Arial" charset="0"/>
              <a:buChar char="•"/>
            </a:pPr>
            <a:endParaRPr lang="en-AU" sz="2000">
              <a:latin typeface="Arial" charset="0"/>
              <a:cs typeface="Arial" charset="0"/>
            </a:endParaRPr>
          </a:p>
          <a:p>
            <a:pPr>
              <a:buFont typeface="Arial" charset="0"/>
              <a:buChar char="•"/>
            </a:pPr>
            <a:endParaRPr lang="en-AU" sz="2000">
              <a:latin typeface="Arial" charset="0"/>
              <a:cs typeface="Arial" charset="0"/>
            </a:endParaRPr>
          </a:p>
          <a:p>
            <a:pPr lvl="1">
              <a:buFont typeface="Arial" charset="0"/>
              <a:buChar char="•"/>
            </a:pPr>
            <a:endParaRPr lang="en-AU" sz="2000">
              <a:latin typeface="Arial" charset="0"/>
              <a:cs typeface="Arial"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Training and Quality Control</a:t>
            </a:r>
          </a:p>
        </p:txBody>
      </p:sp>
      <p:sp>
        <p:nvSpPr>
          <p:cNvPr id="26627" name="TextBox 3"/>
          <p:cNvSpPr txBox="1">
            <a:spLocks noChangeArrowheads="1"/>
          </p:cNvSpPr>
          <p:nvPr/>
        </p:nvSpPr>
        <p:spPr bwMode="auto">
          <a:xfrm>
            <a:off x="250825" y="1268413"/>
            <a:ext cx="8569325" cy="4708525"/>
          </a:xfrm>
          <a:prstGeom prst="rect">
            <a:avLst/>
          </a:prstGeom>
          <a:noFill/>
          <a:ln w="9525">
            <a:noFill/>
            <a:miter lim="800000"/>
            <a:headEnd/>
            <a:tailEnd/>
          </a:ln>
        </p:spPr>
        <p:txBody>
          <a:bodyPr>
            <a:spAutoFit/>
          </a:bodyPr>
          <a:lstStyle/>
          <a:p>
            <a:pPr>
              <a:buFont typeface="Arial" charset="0"/>
              <a:buChar char="•"/>
            </a:pPr>
            <a:r>
              <a:rPr lang="en-AU" sz="2000">
                <a:latin typeface="Arial" charset="0"/>
                <a:cs typeface="Arial" charset="0"/>
              </a:rPr>
              <a:t>Training and auditing is essential to success of the support system</a:t>
            </a:r>
          </a:p>
          <a:p>
            <a:endParaRPr lang="en-AU" sz="2000">
              <a:latin typeface="Arial" charset="0"/>
              <a:cs typeface="Arial" charset="0"/>
            </a:endParaRPr>
          </a:p>
          <a:p>
            <a:pPr>
              <a:buFont typeface="Arial" charset="0"/>
              <a:buChar char="•"/>
            </a:pPr>
            <a:r>
              <a:rPr lang="en-AU" sz="2000">
                <a:latin typeface="Arial" charset="0"/>
                <a:cs typeface="Arial" charset="0"/>
              </a:rPr>
              <a:t>This is especially the case for long tendons, either resin or grout encapsulated, due to additional complexity in achieving a quality installation </a:t>
            </a:r>
          </a:p>
          <a:p>
            <a:pPr>
              <a:buFont typeface="Arial" charset="0"/>
              <a:buChar char="•"/>
            </a:pPr>
            <a:endParaRPr lang="en-AU" sz="2000">
              <a:latin typeface="Arial" charset="0"/>
              <a:cs typeface="Arial" charset="0"/>
            </a:endParaRPr>
          </a:p>
          <a:p>
            <a:pPr>
              <a:buFont typeface="Arial" charset="0"/>
              <a:buChar char="•"/>
            </a:pPr>
            <a:r>
              <a:rPr lang="en-AU" sz="2000">
                <a:latin typeface="Arial" charset="0"/>
                <a:cs typeface="Arial" charset="0"/>
              </a:rPr>
              <a:t>Key focus areas are:</a:t>
            </a:r>
          </a:p>
          <a:p>
            <a:endParaRPr lang="en-AU" sz="2000">
              <a:latin typeface="Arial" charset="0"/>
              <a:cs typeface="Arial" charset="0"/>
            </a:endParaRPr>
          </a:p>
          <a:p>
            <a:pPr lvl="1">
              <a:lnSpc>
                <a:spcPct val="150000"/>
              </a:lnSpc>
              <a:buFont typeface="Arial" charset="0"/>
              <a:buChar char="•"/>
            </a:pPr>
            <a:r>
              <a:rPr lang="en-AU" sz="2000">
                <a:latin typeface="Arial" charset="0"/>
                <a:cs typeface="Arial" charset="0"/>
              </a:rPr>
              <a:t>Drill hole length</a:t>
            </a:r>
          </a:p>
          <a:p>
            <a:pPr lvl="1">
              <a:lnSpc>
                <a:spcPct val="150000"/>
              </a:lnSpc>
              <a:buFont typeface="Arial" charset="0"/>
              <a:buChar char="•"/>
            </a:pPr>
            <a:r>
              <a:rPr lang="en-AU" sz="2000">
                <a:latin typeface="Arial" charset="0"/>
                <a:cs typeface="Arial" charset="0"/>
              </a:rPr>
              <a:t>Correct spinning and mixing of resin (particularly multiple resin encapsulated tendons)</a:t>
            </a:r>
          </a:p>
          <a:p>
            <a:pPr lvl="1">
              <a:lnSpc>
                <a:spcPct val="150000"/>
              </a:lnSpc>
              <a:buFont typeface="Arial" charset="0"/>
              <a:buChar char="•"/>
            </a:pPr>
            <a:r>
              <a:rPr lang="en-AU" sz="2000">
                <a:latin typeface="Arial" charset="0"/>
                <a:cs typeface="Arial" charset="0"/>
              </a:rPr>
              <a:t>Correct grouting (especially top down grouting)</a:t>
            </a:r>
          </a:p>
          <a:p>
            <a:pPr lvl="1">
              <a:buFont typeface="Arial" charset="0"/>
              <a:buChar char="•"/>
            </a:pPr>
            <a:endParaRPr lang="en-AU" sz="2000">
              <a:latin typeface="Arial" charset="0"/>
              <a:cs typeface="Arial"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Training and Quality Control</a:t>
            </a:r>
          </a:p>
        </p:txBody>
      </p:sp>
      <p:sp>
        <p:nvSpPr>
          <p:cNvPr id="27651" name="TextBox 3"/>
          <p:cNvSpPr txBox="1">
            <a:spLocks noChangeArrowheads="1"/>
          </p:cNvSpPr>
          <p:nvPr/>
        </p:nvSpPr>
        <p:spPr bwMode="auto">
          <a:xfrm>
            <a:off x="250825" y="1268413"/>
            <a:ext cx="8569325" cy="4708525"/>
          </a:xfrm>
          <a:prstGeom prst="rect">
            <a:avLst/>
          </a:prstGeom>
          <a:noFill/>
          <a:ln w="9525">
            <a:noFill/>
            <a:miter lim="800000"/>
            <a:headEnd/>
            <a:tailEnd/>
          </a:ln>
        </p:spPr>
        <p:txBody>
          <a:bodyPr>
            <a:spAutoFit/>
          </a:bodyPr>
          <a:lstStyle/>
          <a:p>
            <a:pPr>
              <a:buFont typeface="Arial" charset="0"/>
              <a:buChar char="•"/>
            </a:pPr>
            <a:r>
              <a:rPr lang="en-AU" sz="2000">
                <a:latin typeface="Arial" charset="0"/>
                <a:cs typeface="Arial" charset="0"/>
              </a:rPr>
              <a:t>Training is provided by the bolt supplier and technical staff at induction, yearly refreshers and during on the job auditing</a:t>
            </a:r>
          </a:p>
          <a:p>
            <a:pPr>
              <a:buFont typeface="Arial" charset="0"/>
              <a:buChar char="•"/>
            </a:pPr>
            <a:endParaRPr lang="en-AU" sz="2000">
              <a:latin typeface="Arial" charset="0"/>
              <a:cs typeface="Arial" charset="0"/>
            </a:endParaRPr>
          </a:p>
          <a:p>
            <a:pPr>
              <a:buFont typeface="Arial" charset="0"/>
              <a:buChar char="•"/>
            </a:pPr>
            <a:r>
              <a:rPr lang="en-AU" sz="2000">
                <a:latin typeface="Arial" charset="0"/>
                <a:cs typeface="Arial" charset="0"/>
              </a:rPr>
              <a:t>External auditing is conducted by bolt suppliers focused on the installation and grouting processes</a:t>
            </a:r>
          </a:p>
          <a:p>
            <a:pPr>
              <a:buFont typeface="Arial" charset="0"/>
              <a:buChar char="•"/>
            </a:pPr>
            <a:endParaRPr lang="en-AU" sz="2000">
              <a:latin typeface="Arial" charset="0"/>
              <a:cs typeface="Arial" charset="0"/>
            </a:endParaRPr>
          </a:p>
          <a:p>
            <a:pPr>
              <a:buFont typeface="Arial" charset="0"/>
              <a:buChar char="•"/>
            </a:pPr>
            <a:r>
              <a:rPr lang="en-AU" sz="2000">
                <a:latin typeface="Arial" charset="0"/>
                <a:cs typeface="Arial" charset="0"/>
              </a:rPr>
              <a:t>Self auditing is provided via a quality control system including reporting of:</a:t>
            </a:r>
          </a:p>
          <a:p>
            <a:pPr lvl="1">
              <a:lnSpc>
                <a:spcPct val="150000"/>
              </a:lnSpc>
              <a:buFont typeface="Arial" charset="0"/>
              <a:buChar char="•"/>
            </a:pPr>
            <a:r>
              <a:rPr lang="en-AU" sz="2000">
                <a:latin typeface="Arial" charset="0"/>
                <a:cs typeface="Arial" charset="0"/>
              </a:rPr>
              <a:t>Drilling conditions</a:t>
            </a:r>
          </a:p>
          <a:p>
            <a:pPr lvl="1">
              <a:lnSpc>
                <a:spcPct val="150000"/>
              </a:lnSpc>
              <a:buFont typeface="Arial" charset="0"/>
              <a:buChar char="•"/>
            </a:pPr>
            <a:r>
              <a:rPr lang="en-AU" sz="2000">
                <a:latin typeface="Arial" charset="0"/>
                <a:cs typeface="Arial" charset="0"/>
              </a:rPr>
              <a:t>Un- encapsulated bolt and tendon length </a:t>
            </a:r>
          </a:p>
          <a:p>
            <a:pPr lvl="1">
              <a:lnSpc>
                <a:spcPct val="150000"/>
              </a:lnSpc>
              <a:buFont typeface="Arial" charset="0"/>
              <a:buChar char="•"/>
            </a:pPr>
            <a:r>
              <a:rPr lang="en-AU" sz="2000">
                <a:latin typeface="Arial" charset="0"/>
                <a:cs typeface="Arial" charset="0"/>
              </a:rPr>
              <a:t>Tension achieved (hydraulic pump pressure)</a:t>
            </a:r>
          </a:p>
          <a:p>
            <a:pPr lvl="1">
              <a:lnSpc>
                <a:spcPct val="150000"/>
              </a:lnSpc>
              <a:buFont typeface="Arial" charset="0"/>
              <a:buChar char="•"/>
            </a:pPr>
            <a:r>
              <a:rPr lang="en-AU" sz="2000">
                <a:latin typeface="Arial" charset="0"/>
                <a:cs typeface="Arial" charset="0"/>
              </a:rPr>
              <a:t>Grout take quantities (pump strokes) </a:t>
            </a:r>
          </a:p>
          <a:p>
            <a:pPr lvl="1">
              <a:buFont typeface="Arial" charset="0"/>
              <a:buChar char="•"/>
            </a:pPr>
            <a:endParaRPr lang="en-AU" sz="2000">
              <a:latin typeface="Arial" charset="0"/>
              <a:cs typeface="Arial"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68313" y="115888"/>
            <a:ext cx="8229600" cy="792162"/>
          </a:xfrm>
        </p:spPr>
        <p:txBody>
          <a:bodyPr/>
          <a:lstStyle/>
          <a:p>
            <a:pPr eaLnBrk="1" hangingPunct="1"/>
            <a:r>
              <a:rPr lang="en-AU" altLang="zh-CN" sz="2800" smtClean="0">
                <a:latin typeface="Arial" charset="0"/>
                <a:ea typeface="SimSun" pitchFamily="2" charset="-122"/>
                <a:cs typeface="Arial" charset="0"/>
              </a:rPr>
              <a:t>Training and Quality Control</a:t>
            </a:r>
          </a:p>
        </p:txBody>
      </p:sp>
      <p:sp>
        <p:nvSpPr>
          <p:cNvPr id="28675" name="TextBox 3"/>
          <p:cNvSpPr txBox="1">
            <a:spLocks noChangeArrowheads="1"/>
          </p:cNvSpPr>
          <p:nvPr/>
        </p:nvSpPr>
        <p:spPr bwMode="auto">
          <a:xfrm>
            <a:off x="250825" y="1268413"/>
            <a:ext cx="8569325" cy="3632200"/>
          </a:xfrm>
          <a:prstGeom prst="rect">
            <a:avLst/>
          </a:prstGeom>
          <a:noFill/>
          <a:ln w="9525">
            <a:noFill/>
            <a:miter lim="800000"/>
            <a:headEnd/>
            <a:tailEnd/>
          </a:ln>
        </p:spPr>
        <p:txBody>
          <a:bodyPr>
            <a:spAutoFit/>
          </a:bodyPr>
          <a:lstStyle/>
          <a:p>
            <a:pPr>
              <a:buFont typeface="Arial" charset="0"/>
              <a:buChar char="•"/>
            </a:pPr>
            <a:r>
              <a:rPr lang="en-AU" sz="2000">
                <a:latin typeface="Arial" charset="0"/>
                <a:cs typeface="Arial" charset="0"/>
              </a:rPr>
              <a:t>Data collected is additionally used in the mine hazard management and identification of areas requiring future remedial or secondary support prior retreat:</a:t>
            </a:r>
          </a:p>
          <a:p>
            <a:pPr>
              <a:buFont typeface="Arial" charset="0"/>
              <a:buChar char="•"/>
            </a:pPr>
            <a:endParaRPr lang="en-AU" sz="2000">
              <a:latin typeface="Arial" charset="0"/>
              <a:cs typeface="Arial" charset="0"/>
            </a:endParaRPr>
          </a:p>
          <a:p>
            <a:pPr lvl="1">
              <a:lnSpc>
                <a:spcPct val="150000"/>
              </a:lnSpc>
              <a:buFont typeface="Arial" charset="0"/>
              <a:buChar char="•"/>
            </a:pPr>
            <a:r>
              <a:rPr lang="en-AU" sz="2000">
                <a:latin typeface="Arial" charset="0"/>
                <a:cs typeface="Arial" charset="0"/>
              </a:rPr>
              <a:t>Zones of poor encapsulation or high grout takes are recorded on the strata hazard plan</a:t>
            </a:r>
          </a:p>
          <a:p>
            <a:pPr lvl="1">
              <a:lnSpc>
                <a:spcPct val="150000"/>
              </a:lnSpc>
              <a:buFont typeface="Arial" charset="0"/>
              <a:buChar char="•"/>
            </a:pPr>
            <a:r>
              <a:rPr lang="en-AU" sz="2000">
                <a:latin typeface="Arial" charset="0"/>
                <a:cs typeface="Arial" charset="0"/>
              </a:rPr>
              <a:t>Depths of broken or soft strata are also recorded </a:t>
            </a:r>
          </a:p>
          <a:p>
            <a:pPr>
              <a:buFont typeface="Arial" charset="0"/>
              <a:buChar char="•"/>
            </a:pPr>
            <a:endParaRPr lang="en-AU" sz="2000">
              <a:latin typeface="Arial" charset="0"/>
              <a:cs typeface="Arial" charset="0"/>
            </a:endParaRPr>
          </a:p>
          <a:p>
            <a:pPr>
              <a:buFont typeface="Arial" charset="0"/>
              <a:buChar char="•"/>
            </a:pPr>
            <a:endParaRPr lang="en-AU" sz="2000">
              <a:latin typeface="Arial" charset="0"/>
              <a:cs typeface="Arial" charset="0"/>
            </a:endParaRPr>
          </a:p>
          <a:p>
            <a:pPr lvl="1">
              <a:buFont typeface="Arial" charset="0"/>
              <a:buChar char="•"/>
            </a:pPr>
            <a:endParaRPr lang="en-AU" sz="2000">
              <a:latin typeface="Arial" charset="0"/>
              <a:cs typeface="Arial"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68313" y="115888"/>
            <a:ext cx="8229600" cy="668337"/>
          </a:xfrm>
        </p:spPr>
        <p:txBody>
          <a:bodyPr/>
          <a:lstStyle/>
          <a:p>
            <a:r>
              <a:rPr lang="en-AU" sz="2800" smtClean="0">
                <a:latin typeface="Arial" charset="0"/>
                <a:cs typeface="Arial" charset="0"/>
              </a:rPr>
              <a:t>Future challenges for Austar and Industry</a:t>
            </a:r>
          </a:p>
        </p:txBody>
      </p:sp>
      <p:graphicFrame>
        <p:nvGraphicFramePr>
          <p:cNvPr id="4" name="Table 3"/>
          <p:cNvGraphicFramePr>
            <a:graphicFrameLocks noGrp="1"/>
          </p:cNvGraphicFramePr>
          <p:nvPr/>
        </p:nvGraphicFramePr>
        <p:xfrm>
          <a:off x="250825" y="717550"/>
          <a:ext cx="8892480" cy="6139785"/>
        </p:xfrm>
        <a:graphic>
          <a:graphicData uri="http://schemas.openxmlformats.org/drawingml/2006/table">
            <a:tbl>
              <a:tblPr firstRow="1" bandRow="1">
                <a:tableStyleId>{21E4AEA4-8DFA-4A89-87EB-49C32662AFE0}</a:tableStyleId>
              </a:tblPr>
              <a:tblGrid>
                <a:gridCol w="4446240"/>
                <a:gridCol w="4446240"/>
              </a:tblGrid>
              <a:tr h="485745">
                <a:tc>
                  <a:txBody>
                    <a:bodyPr/>
                    <a:lstStyle/>
                    <a:p>
                      <a:r>
                        <a:rPr lang="en-AU" dirty="0" smtClean="0"/>
                        <a:t>Item</a:t>
                      </a:r>
                      <a:endParaRPr lang="en-AU" dirty="0"/>
                    </a:p>
                  </a:txBody>
                  <a:tcPr/>
                </a:tc>
                <a:tc>
                  <a:txBody>
                    <a:bodyPr/>
                    <a:lstStyle/>
                    <a:p>
                      <a:r>
                        <a:rPr lang="en-AU" dirty="0" smtClean="0"/>
                        <a:t>Actions/Investigations/Ideas</a:t>
                      </a:r>
                      <a:endParaRPr lang="en-AU" dirty="0"/>
                    </a:p>
                  </a:txBody>
                  <a:tcPr/>
                </a:tc>
              </a:tr>
              <a:tr h="674404">
                <a:tc>
                  <a:txBody>
                    <a:bodyPr/>
                    <a:lstStyle/>
                    <a:p>
                      <a:r>
                        <a:rPr lang="en-AU" dirty="0" smtClean="0"/>
                        <a:t>Potential for deteriorating</a:t>
                      </a:r>
                      <a:r>
                        <a:rPr lang="en-AU" baseline="0" dirty="0" smtClean="0"/>
                        <a:t> </a:t>
                      </a:r>
                      <a:r>
                        <a:rPr lang="en-AU" dirty="0" smtClean="0"/>
                        <a:t>conditions with increased depth</a:t>
                      </a:r>
                      <a:endParaRPr lang="en-AU" dirty="0"/>
                    </a:p>
                  </a:txBody>
                  <a:tcPr/>
                </a:tc>
                <a:tc>
                  <a:txBody>
                    <a:bodyPr/>
                    <a:lstStyle/>
                    <a:p>
                      <a:pPr>
                        <a:spcBef>
                          <a:spcPts val="600"/>
                        </a:spcBef>
                        <a:buFont typeface="Arial" pitchFamily="34" charset="0"/>
                        <a:buChar char="•"/>
                      </a:pPr>
                      <a:r>
                        <a:rPr lang="en-AU" dirty="0" smtClean="0"/>
                        <a:t>Understanding of geological variation and support requirements</a:t>
                      </a:r>
                    </a:p>
                    <a:p>
                      <a:pPr>
                        <a:spcBef>
                          <a:spcPts val="600"/>
                        </a:spcBef>
                        <a:buFont typeface="Arial" pitchFamily="34" charset="0"/>
                        <a:buChar char="•"/>
                      </a:pPr>
                      <a:r>
                        <a:rPr lang="en-AU" dirty="0" smtClean="0"/>
                        <a:t>Review roof bolt hardware (bolt diameter and load transfer)</a:t>
                      </a:r>
                    </a:p>
                  </a:txBody>
                  <a:tcPr/>
                </a:tc>
              </a:tr>
              <a:tr h="1252464">
                <a:tc>
                  <a:txBody>
                    <a:bodyPr/>
                    <a:lstStyle/>
                    <a:p>
                      <a:r>
                        <a:rPr lang="en-AU" dirty="0" smtClean="0"/>
                        <a:t>Maintaining</a:t>
                      </a:r>
                      <a:r>
                        <a:rPr lang="en-AU" baseline="0" dirty="0" smtClean="0"/>
                        <a:t> advance rates with potential increased reliance on tendons (especially 8m in intersections)</a:t>
                      </a:r>
                      <a:endParaRPr lang="en-AU" dirty="0"/>
                    </a:p>
                  </a:txBody>
                  <a:tcPr/>
                </a:tc>
                <a:tc>
                  <a:txBody>
                    <a:bodyPr/>
                    <a:lstStyle/>
                    <a:p>
                      <a:pPr>
                        <a:spcBef>
                          <a:spcPts val="600"/>
                        </a:spcBef>
                        <a:buFont typeface="Arial" pitchFamily="34" charset="0"/>
                        <a:buChar char="•"/>
                      </a:pPr>
                      <a:r>
                        <a:rPr lang="en-AU" dirty="0" smtClean="0"/>
                        <a:t>Improving 4m tendon</a:t>
                      </a:r>
                      <a:r>
                        <a:rPr lang="en-AU" baseline="0" dirty="0" smtClean="0"/>
                        <a:t> encapsulation and resin quality</a:t>
                      </a:r>
                    </a:p>
                    <a:p>
                      <a:pPr>
                        <a:spcBef>
                          <a:spcPts val="600"/>
                        </a:spcBef>
                        <a:buFont typeface="Arial" pitchFamily="34" charset="0"/>
                        <a:buChar char="•"/>
                      </a:pPr>
                      <a:r>
                        <a:rPr lang="en-AU" baseline="0" dirty="0" smtClean="0"/>
                        <a:t>Tendon resin injection</a:t>
                      </a:r>
                    </a:p>
                    <a:p>
                      <a:pPr>
                        <a:spcBef>
                          <a:spcPts val="600"/>
                        </a:spcBef>
                        <a:buFont typeface="Arial" pitchFamily="34" charset="0"/>
                        <a:buChar char="•"/>
                      </a:pPr>
                      <a:r>
                        <a:rPr lang="en-AU" baseline="0" dirty="0" smtClean="0"/>
                        <a:t>Improve rib bolt cycle time (self drill) to offset increase in time for additional  tendons</a:t>
                      </a:r>
                    </a:p>
                    <a:p>
                      <a:pPr>
                        <a:spcBef>
                          <a:spcPts val="600"/>
                        </a:spcBef>
                        <a:buFont typeface="Arial" pitchFamily="34" charset="0"/>
                        <a:buChar char="•"/>
                      </a:pPr>
                      <a:r>
                        <a:rPr lang="en-AU" dirty="0" smtClean="0"/>
                        <a:t>Review mine design and development sequences to reduce break-</a:t>
                      </a:r>
                      <a:r>
                        <a:rPr lang="en-AU" dirty="0" err="1" smtClean="0"/>
                        <a:t>aways</a:t>
                      </a:r>
                      <a:r>
                        <a:rPr lang="en-AU" dirty="0" smtClean="0"/>
                        <a:t> &amp; tendon requirements</a:t>
                      </a:r>
                    </a:p>
                    <a:p>
                      <a:pPr>
                        <a:spcBef>
                          <a:spcPts val="600"/>
                        </a:spcBef>
                        <a:buFont typeface="Arial" pitchFamily="34" charset="0"/>
                        <a:buChar char="•"/>
                      </a:pPr>
                      <a:r>
                        <a:rPr lang="en-AU" dirty="0" smtClean="0"/>
                        <a:t>Review CM design to reduce breakaway size</a:t>
                      </a:r>
                    </a:p>
                    <a:p>
                      <a:pPr>
                        <a:spcBef>
                          <a:spcPts val="600"/>
                        </a:spcBef>
                        <a:buFont typeface="Arial" pitchFamily="34" charset="0"/>
                        <a:buChar char="•"/>
                      </a:pPr>
                      <a:r>
                        <a:rPr lang="en-AU" dirty="0" smtClean="0"/>
                        <a:t>Limiting need for oversize excavations</a:t>
                      </a:r>
                    </a:p>
                    <a:p>
                      <a:pPr>
                        <a:spcBef>
                          <a:spcPts val="600"/>
                        </a:spcBef>
                        <a:buFont typeface="Arial" pitchFamily="34" charset="0"/>
                        <a:buChar char="•"/>
                      </a:pPr>
                      <a:r>
                        <a:rPr lang="en-AU" dirty="0" smtClean="0"/>
                        <a:t>Review size of conveyor equipment </a:t>
                      </a:r>
                      <a:endParaRPr lang="en-AU" baseline="0" dirty="0" smtClean="0"/>
                    </a:p>
                  </a:txBody>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68313" y="115888"/>
            <a:ext cx="8229600" cy="668337"/>
          </a:xfrm>
        </p:spPr>
        <p:txBody>
          <a:bodyPr/>
          <a:lstStyle/>
          <a:p>
            <a:r>
              <a:rPr lang="en-AU" sz="2800" smtClean="0">
                <a:latin typeface="Arial" charset="0"/>
                <a:cs typeface="Arial" charset="0"/>
              </a:rPr>
              <a:t>Future challenges for Austar and Industry</a:t>
            </a:r>
          </a:p>
        </p:txBody>
      </p:sp>
      <p:graphicFrame>
        <p:nvGraphicFramePr>
          <p:cNvPr id="4" name="Table 3"/>
          <p:cNvGraphicFramePr>
            <a:graphicFrameLocks noGrp="1"/>
          </p:cNvGraphicFramePr>
          <p:nvPr/>
        </p:nvGraphicFramePr>
        <p:xfrm>
          <a:off x="323850" y="1052513"/>
          <a:ext cx="8568952" cy="5240625"/>
        </p:xfrm>
        <a:graphic>
          <a:graphicData uri="http://schemas.openxmlformats.org/drawingml/2006/table">
            <a:tbl>
              <a:tblPr firstRow="1" bandRow="1">
                <a:tableStyleId>{21E4AEA4-8DFA-4A89-87EB-49C32662AFE0}</a:tableStyleId>
              </a:tblPr>
              <a:tblGrid>
                <a:gridCol w="4284476"/>
                <a:gridCol w="4284476"/>
              </a:tblGrid>
              <a:tr h="485745">
                <a:tc>
                  <a:txBody>
                    <a:bodyPr/>
                    <a:lstStyle/>
                    <a:p>
                      <a:r>
                        <a:rPr lang="en-AU" dirty="0" smtClean="0"/>
                        <a:t>Item</a:t>
                      </a:r>
                      <a:endParaRPr lang="en-AU" dirty="0"/>
                    </a:p>
                  </a:txBody>
                  <a:tcPr/>
                </a:tc>
                <a:tc>
                  <a:txBody>
                    <a:bodyPr/>
                    <a:lstStyle/>
                    <a:p>
                      <a:r>
                        <a:rPr lang="en-AU" dirty="0" smtClean="0"/>
                        <a:t>Actions/Investigations/Ideas</a:t>
                      </a:r>
                      <a:endParaRPr lang="en-AU" dirty="0"/>
                    </a:p>
                  </a:txBody>
                  <a:tcPr/>
                </a:tc>
              </a:tr>
              <a:tr h="2408585">
                <a:tc>
                  <a:txBody>
                    <a:bodyPr/>
                    <a:lstStyle/>
                    <a:p>
                      <a:r>
                        <a:rPr lang="en-AU" dirty="0" smtClean="0"/>
                        <a:t>Simple, effective compatible support systems to reduce consumable requirements and improve</a:t>
                      </a:r>
                      <a:r>
                        <a:rPr lang="en-AU" baseline="0" dirty="0" smtClean="0"/>
                        <a:t> installation quality </a:t>
                      </a:r>
                      <a:r>
                        <a:rPr lang="en-AU" dirty="0" smtClean="0"/>
                        <a:t> </a:t>
                      </a:r>
                      <a:endParaRPr lang="en-AU" dirty="0"/>
                    </a:p>
                  </a:txBody>
                  <a:tcPr/>
                </a:tc>
                <a:tc>
                  <a:txBody>
                    <a:bodyPr/>
                    <a:lstStyle/>
                    <a:p>
                      <a:pPr>
                        <a:spcBef>
                          <a:spcPts val="600"/>
                        </a:spcBef>
                        <a:buFont typeface="Arial" pitchFamily="34" charset="0"/>
                        <a:buChar char="•"/>
                      </a:pPr>
                      <a:r>
                        <a:rPr lang="en-AU" dirty="0" smtClean="0"/>
                        <a:t>Post</a:t>
                      </a:r>
                      <a:r>
                        <a:rPr lang="en-AU" baseline="0" dirty="0" smtClean="0"/>
                        <a:t> </a:t>
                      </a:r>
                      <a:r>
                        <a:rPr lang="en-AU" baseline="0" dirty="0" err="1" smtClean="0"/>
                        <a:t>groutable</a:t>
                      </a:r>
                      <a:r>
                        <a:rPr lang="en-AU" baseline="0" dirty="0" smtClean="0"/>
                        <a:t> bolts that can be top down or bottom up grouted with the same hardware</a:t>
                      </a:r>
                    </a:p>
                    <a:p>
                      <a:pPr>
                        <a:spcBef>
                          <a:spcPts val="600"/>
                        </a:spcBef>
                        <a:buFont typeface="Arial" pitchFamily="34" charset="0"/>
                        <a:buChar char="•"/>
                      </a:pPr>
                      <a:r>
                        <a:rPr lang="en-AU" baseline="0" dirty="0" smtClean="0"/>
                        <a:t>Simple quick bottom up grout sealing systems </a:t>
                      </a:r>
                    </a:p>
                    <a:p>
                      <a:pPr>
                        <a:spcBef>
                          <a:spcPts val="600"/>
                        </a:spcBef>
                        <a:buFont typeface="Arial" pitchFamily="34" charset="0"/>
                        <a:buChar char="•"/>
                      </a:pPr>
                      <a:r>
                        <a:rPr lang="en-AU" baseline="0" dirty="0" smtClean="0"/>
                        <a:t>Resin injected tendons (resin post grouting)</a:t>
                      </a:r>
                    </a:p>
                    <a:p>
                      <a:pPr>
                        <a:spcBef>
                          <a:spcPts val="600"/>
                        </a:spcBef>
                        <a:buFont typeface="Arial" pitchFamily="34" charset="0"/>
                        <a:buChar char="•"/>
                      </a:pPr>
                      <a:r>
                        <a:rPr lang="en-AU" baseline="0" dirty="0" smtClean="0"/>
                        <a:t>Drill steel design (extendable??)</a:t>
                      </a:r>
                    </a:p>
                    <a:p>
                      <a:pPr>
                        <a:spcBef>
                          <a:spcPts val="600"/>
                        </a:spcBef>
                        <a:buFontTx/>
                        <a:buNone/>
                      </a:pPr>
                      <a:endParaRPr lang="en-AU" dirty="0"/>
                    </a:p>
                  </a:txBody>
                  <a:tcPr/>
                </a:tc>
              </a:tr>
              <a:tr h="485745">
                <a:tc>
                  <a:txBody>
                    <a:bodyPr/>
                    <a:lstStyle/>
                    <a:p>
                      <a:r>
                        <a:rPr lang="en-AU" dirty="0" smtClean="0"/>
                        <a:t>Workforce turnover and increases in  less skilled new operators </a:t>
                      </a:r>
                      <a:endParaRPr lang="en-AU" dirty="0"/>
                    </a:p>
                  </a:txBody>
                  <a:tcPr/>
                </a:tc>
                <a:tc>
                  <a:txBody>
                    <a:bodyPr/>
                    <a:lstStyle/>
                    <a:p>
                      <a:pPr>
                        <a:spcBef>
                          <a:spcPts val="600"/>
                        </a:spcBef>
                        <a:buFont typeface="Arial" pitchFamily="34" charset="0"/>
                        <a:buChar char="•"/>
                      </a:pPr>
                      <a:r>
                        <a:rPr lang="en-AU" dirty="0" smtClean="0"/>
                        <a:t>Ensuring sufficient training of new operators especially</a:t>
                      </a:r>
                      <a:r>
                        <a:rPr lang="en-AU" baseline="0" dirty="0" smtClean="0"/>
                        <a:t> in installation procedures (particularly grouting)</a:t>
                      </a:r>
                    </a:p>
                    <a:p>
                      <a:pPr>
                        <a:spcBef>
                          <a:spcPts val="600"/>
                        </a:spcBef>
                        <a:buFont typeface="Arial" pitchFamily="34" charset="0"/>
                        <a:buChar char="•"/>
                      </a:pPr>
                      <a:r>
                        <a:rPr lang="en-AU" baseline="0" dirty="0" smtClean="0"/>
                        <a:t>Simple, repeatable support systems</a:t>
                      </a:r>
                    </a:p>
                    <a:p>
                      <a:pPr>
                        <a:spcBef>
                          <a:spcPts val="600"/>
                        </a:spcBef>
                        <a:buFont typeface="Arial" pitchFamily="34" charset="0"/>
                        <a:buChar char="•"/>
                      </a:pPr>
                      <a:r>
                        <a:rPr lang="en-AU" baseline="0" dirty="0" smtClean="0"/>
                        <a:t>Improved auditing systems and support </a:t>
                      </a:r>
                      <a:r>
                        <a:rPr lang="en-AU" baseline="0" dirty="0" err="1" smtClean="0"/>
                        <a:t>auditability</a:t>
                      </a:r>
                      <a:r>
                        <a:rPr lang="en-AU" baseline="0" dirty="0" smtClean="0"/>
                        <a:t> </a:t>
                      </a:r>
                      <a:endParaRPr lang="en-AU" dirty="0"/>
                    </a:p>
                  </a:txBody>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468313" y="115888"/>
            <a:ext cx="8229600" cy="668337"/>
          </a:xfrm>
        </p:spPr>
        <p:txBody>
          <a:bodyPr/>
          <a:lstStyle/>
          <a:p>
            <a:r>
              <a:rPr lang="en-AU" sz="2800" smtClean="0">
                <a:latin typeface="Arial" charset="0"/>
                <a:cs typeface="Arial" charset="0"/>
              </a:rPr>
              <a:t>Future challenges for Austar and Industry</a:t>
            </a:r>
          </a:p>
        </p:txBody>
      </p:sp>
      <p:graphicFrame>
        <p:nvGraphicFramePr>
          <p:cNvPr id="4" name="Table 3"/>
          <p:cNvGraphicFramePr>
            <a:graphicFrameLocks noGrp="1"/>
          </p:cNvGraphicFramePr>
          <p:nvPr/>
        </p:nvGraphicFramePr>
        <p:xfrm>
          <a:off x="323850" y="1052513"/>
          <a:ext cx="8568952" cy="5743545"/>
        </p:xfrm>
        <a:graphic>
          <a:graphicData uri="http://schemas.openxmlformats.org/drawingml/2006/table">
            <a:tbl>
              <a:tblPr firstRow="1" bandRow="1">
                <a:tableStyleId>{21E4AEA4-8DFA-4A89-87EB-49C32662AFE0}</a:tableStyleId>
              </a:tblPr>
              <a:tblGrid>
                <a:gridCol w="4284476"/>
                <a:gridCol w="4284476"/>
              </a:tblGrid>
              <a:tr h="485745">
                <a:tc>
                  <a:txBody>
                    <a:bodyPr/>
                    <a:lstStyle/>
                    <a:p>
                      <a:r>
                        <a:rPr lang="en-AU" dirty="0" smtClean="0"/>
                        <a:t>Item</a:t>
                      </a:r>
                      <a:endParaRPr lang="en-AU" dirty="0"/>
                    </a:p>
                  </a:txBody>
                  <a:tcPr/>
                </a:tc>
                <a:tc>
                  <a:txBody>
                    <a:bodyPr/>
                    <a:lstStyle/>
                    <a:p>
                      <a:r>
                        <a:rPr lang="en-AU" dirty="0" smtClean="0"/>
                        <a:t>Actions/Investigations/Ideas</a:t>
                      </a:r>
                      <a:endParaRPr lang="en-AU" dirty="0"/>
                    </a:p>
                  </a:txBody>
                  <a:tcPr/>
                </a:tc>
              </a:tr>
              <a:tr h="485745">
                <a:tc>
                  <a:txBody>
                    <a:bodyPr/>
                    <a:lstStyle/>
                    <a:p>
                      <a:r>
                        <a:rPr lang="en-AU" dirty="0" smtClean="0"/>
                        <a:t>Motivating the workforce and limiting fatigue injuries with increased tendon usage</a:t>
                      </a:r>
                      <a:endParaRPr lang="en-AU" dirty="0"/>
                    </a:p>
                  </a:txBody>
                  <a:tcPr/>
                </a:tc>
                <a:tc>
                  <a:txBody>
                    <a:bodyPr/>
                    <a:lstStyle/>
                    <a:p>
                      <a:pPr>
                        <a:spcBef>
                          <a:spcPts val="600"/>
                        </a:spcBef>
                        <a:buFont typeface="Arial" pitchFamily="34" charset="0"/>
                        <a:buChar char="•"/>
                      </a:pPr>
                      <a:r>
                        <a:rPr lang="en-AU" dirty="0" smtClean="0"/>
                        <a:t>Communication of reason behind support</a:t>
                      </a:r>
                      <a:r>
                        <a:rPr lang="en-AU" baseline="0" dirty="0" smtClean="0"/>
                        <a:t> requirements</a:t>
                      </a:r>
                    </a:p>
                    <a:p>
                      <a:pPr>
                        <a:spcBef>
                          <a:spcPts val="600"/>
                        </a:spcBef>
                        <a:buFont typeface="Arial" pitchFamily="34" charset="0"/>
                        <a:buChar char="•"/>
                      </a:pPr>
                      <a:r>
                        <a:rPr lang="en-AU" baseline="0" dirty="0" smtClean="0"/>
                        <a:t>Improved torque tension systems</a:t>
                      </a:r>
                    </a:p>
                    <a:p>
                      <a:pPr>
                        <a:spcBef>
                          <a:spcPts val="600"/>
                        </a:spcBef>
                        <a:buFont typeface="Arial" pitchFamily="34" charset="0"/>
                        <a:buChar char="•"/>
                      </a:pPr>
                      <a:r>
                        <a:rPr lang="en-AU" baseline="0" dirty="0" smtClean="0"/>
                        <a:t>Lighter weight </a:t>
                      </a:r>
                      <a:r>
                        <a:rPr lang="en-AU" baseline="0" dirty="0" err="1" smtClean="0"/>
                        <a:t>tensioners</a:t>
                      </a:r>
                      <a:endParaRPr lang="en-AU" baseline="0" dirty="0" smtClean="0"/>
                    </a:p>
                    <a:p>
                      <a:pPr>
                        <a:spcBef>
                          <a:spcPts val="600"/>
                        </a:spcBef>
                        <a:buFont typeface="Arial" pitchFamily="34" charset="0"/>
                        <a:buChar char="•"/>
                      </a:pPr>
                      <a:r>
                        <a:rPr lang="en-AU" baseline="0" dirty="0" smtClean="0"/>
                        <a:t>Simpler tendon installation systems with improved handling</a:t>
                      </a:r>
                    </a:p>
                    <a:p>
                      <a:pPr>
                        <a:spcBef>
                          <a:spcPts val="600"/>
                        </a:spcBef>
                        <a:buFont typeface="Arial" pitchFamily="34" charset="0"/>
                        <a:buChar char="•"/>
                      </a:pPr>
                      <a:r>
                        <a:rPr lang="en-AU" baseline="0" dirty="0" smtClean="0"/>
                        <a:t>Cable push systems (</a:t>
                      </a:r>
                      <a:r>
                        <a:rPr lang="en-AU" baseline="0" dirty="0" err="1" smtClean="0"/>
                        <a:t>ie</a:t>
                      </a:r>
                      <a:r>
                        <a:rPr lang="en-AU" baseline="0" dirty="0" smtClean="0"/>
                        <a:t> Lobster)</a:t>
                      </a:r>
                    </a:p>
                    <a:p>
                      <a:pPr marL="0" marR="0" indent="0" algn="l" defTabSz="914400" rtl="0" eaLnBrk="1" fontAlgn="auto" latinLnBrk="0" hangingPunct="1">
                        <a:lnSpc>
                          <a:spcPct val="100000"/>
                        </a:lnSpc>
                        <a:spcBef>
                          <a:spcPts val="600"/>
                        </a:spcBef>
                        <a:spcAft>
                          <a:spcPts val="0"/>
                        </a:spcAft>
                        <a:buClrTx/>
                        <a:buSzTx/>
                        <a:buFont typeface="Arial" pitchFamily="34" charset="0"/>
                        <a:buChar char="•"/>
                        <a:tabLst/>
                        <a:defRPr/>
                      </a:pPr>
                      <a:r>
                        <a:rPr lang="en-AU" baseline="0" dirty="0" smtClean="0"/>
                        <a:t>CM layout and design</a:t>
                      </a:r>
                    </a:p>
                    <a:p>
                      <a:pPr marL="0" marR="0" indent="0" algn="l" defTabSz="914400" rtl="0" eaLnBrk="1" fontAlgn="auto" latinLnBrk="0" hangingPunct="1">
                        <a:lnSpc>
                          <a:spcPct val="100000"/>
                        </a:lnSpc>
                        <a:spcBef>
                          <a:spcPts val="600"/>
                        </a:spcBef>
                        <a:spcAft>
                          <a:spcPts val="0"/>
                        </a:spcAft>
                        <a:buClrTx/>
                        <a:buSzTx/>
                        <a:buFont typeface="Arial" pitchFamily="34" charset="0"/>
                        <a:buChar char="•"/>
                        <a:tabLst/>
                        <a:defRPr/>
                      </a:pPr>
                      <a:r>
                        <a:rPr lang="en-AU" baseline="0" dirty="0" smtClean="0"/>
                        <a:t>Job rotation and automation</a:t>
                      </a:r>
                    </a:p>
                  </a:txBody>
                  <a:tcPr/>
                </a:tc>
              </a:tr>
              <a:tr h="485745">
                <a:tc>
                  <a:txBody>
                    <a:bodyPr/>
                    <a:lstStyle/>
                    <a:p>
                      <a:r>
                        <a:rPr lang="en-AU" dirty="0" smtClean="0"/>
                        <a:t>Continuous Miner Design</a:t>
                      </a:r>
                      <a:endParaRPr lang="en-AU" dirty="0"/>
                    </a:p>
                  </a:txBody>
                  <a:tcPr/>
                </a:tc>
                <a:tc>
                  <a:txBody>
                    <a:bodyPr/>
                    <a:lstStyle/>
                    <a:p>
                      <a:pPr>
                        <a:spcBef>
                          <a:spcPts val="600"/>
                        </a:spcBef>
                        <a:buFont typeface="Arial" pitchFamily="34" charset="0"/>
                        <a:buChar char="•"/>
                      </a:pPr>
                      <a:r>
                        <a:rPr lang="en-AU" dirty="0" smtClean="0"/>
                        <a:t>Improved ergonomics of bolting platforms</a:t>
                      </a:r>
                    </a:p>
                    <a:p>
                      <a:pPr>
                        <a:spcBef>
                          <a:spcPts val="600"/>
                        </a:spcBef>
                        <a:buFont typeface="Arial" pitchFamily="34" charset="0"/>
                        <a:buChar char="•"/>
                      </a:pPr>
                      <a:r>
                        <a:rPr lang="en-AU" dirty="0" smtClean="0"/>
                        <a:t>Drill rig access for tendon</a:t>
                      </a:r>
                      <a:r>
                        <a:rPr lang="en-AU" baseline="0" dirty="0" smtClean="0"/>
                        <a:t> installation</a:t>
                      </a:r>
                    </a:p>
                    <a:p>
                      <a:pPr>
                        <a:spcBef>
                          <a:spcPts val="600"/>
                        </a:spcBef>
                        <a:buFont typeface="Arial" pitchFamily="34" charset="0"/>
                        <a:buChar char="•"/>
                      </a:pPr>
                      <a:r>
                        <a:rPr lang="en-AU" baseline="0" dirty="0" smtClean="0"/>
                        <a:t>Safe methods for high roof access (tensioning etc)</a:t>
                      </a:r>
                    </a:p>
                    <a:p>
                      <a:pPr>
                        <a:spcBef>
                          <a:spcPts val="600"/>
                        </a:spcBef>
                        <a:buFont typeface="Arial" pitchFamily="34" charset="0"/>
                        <a:buChar char="•"/>
                      </a:pPr>
                      <a:r>
                        <a:rPr lang="en-AU" baseline="0" dirty="0" smtClean="0"/>
                        <a:t>Improved storage for tendons and tendon consumables </a:t>
                      </a:r>
                      <a:endParaRPr lang="en-AU" dirty="0" smtClean="0"/>
                    </a:p>
                  </a:txBody>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AU" sz="2800" smtClean="0">
                <a:latin typeface="Arial" charset="0"/>
                <a:cs typeface="Arial" charset="0"/>
              </a:rPr>
              <a:t>Background</a:t>
            </a:r>
          </a:p>
        </p:txBody>
      </p:sp>
      <p:sp>
        <p:nvSpPr>
          <p:cNvPr id="5123" name="Content Placeholder 2"/>
          <p:cNvSpPr>
            <a:spLocks noGrp="1"/>
          </p:cNvSpPr>
          <p:nvPr>
            <p:ph sz="quarter" idx="1"/>
          </p:nvPr>
        </p:nvSpPr>
        <p:spPr>
          <a:xfrm>
            <a:off x="457200" y="1268413"/>
            <a:ext cx="8291513" cy="5256212"/>
          </a:xfrm>
        </p:spPr>
        <p:txBody>
          <a:bodyPr/>
          <a:lstStyle/>
          <a:p>
            <a:pPr>
              <a:lnSpc>
                <a:spcPct val="150000"/>
              </a:lnSpc>
            </a:pPr>
            <a:r>
              <a:rPr lang="en-AU" sz="1800" smtClean="0">
                <a:latin typeface="Arial" charset="0"/>
                <a:cs typeface="Arial" charset="0"/>
              </a:rPr>
              <a:t>Operation extracts from the Greta Coal Measures</a:t>
            </a:r>
          </a:p>
          <a:p>
            <a:pPr>
              <a:lnSpc>
                <a:spcPct val="150000"/>
              </a:lnSpc>
            </a:pPr>
            <a:r>
              <a:rPr lang="en-AU" sz="1800" smtClean="0">
                <a:latin typeface="Arial" charset="0"/>
                <a:cs typeface="Arial" charset="0"/>
              </a:rPr>
              <a:t>Austar is an amalgamation of sites formally known as the Pelton, Ellalong and Southland Collieries extracting from the Greta Seam since 1916</a:t>
            </a:r>
          </a:p>
          <a:p>
            <a:pPr>
              <a:lnSpc>
                <a:spcPct val="150000"/>
              </a:lnSpc>
            </a:pPr>
            <a:r>
              <a:rPr lang="en-AU" sz="1800" smtClean="0">
                <a:latin typeface="Arial" charset="0"/>
                <a:cs typeface="Arial" charset="0"/>
              </a:rPr>
              <a:t>Yancoal purchased the mine in 2004 after the Southland fire re-opening the mine as Austar Coal Mine</a:t>
            </a:r>
          </a:p>
          <a:p>
            <a:pPr>
              <a:lnSpc>
                <a:spcPct val="150000"/>
              </a:lnSpc>
            </a:pPr>
            <a:r>
              <a:rPr lang="en-AU" sz="1800" smtClean="0">
                <a:latin typeface="Arial" charset="0"/>
                <a:cs typeface="Arial" charset="0"/>
              </a:rPr>
              <a:t>Austar introduced an enhanced form of longwall mining known as Longwall Top Coal Caving (LTCC) in 2006</a:t>
            </a:r>
          </a:p>
          <a:p>
            <a:pPr>
              <a:lnSpc>
                <a:spcPct val="150000"/>
              </a:lnSpc>
            </a:pPr>
            <a:r>
              <a:rPr lang="en-AU" sz="1800" smtClean="0">
                <a:latin typeface="Arial" charset="0"/>
                <a:cs typeface="Arial" charset="0"/>
              </a:rPr>
              <a:t>Currently Austar is mining the fifth LTCC panel, due for completion in March 2012</a:t>
            </a:r>
          </a:p>
          <a:p>
            <a:pPr>
              <a:lnSpc>
                <a:spcPct val="150000"/>
              </a:lnSpc>
            </a:pPr>
            <a:r>
              <a:rPr lang="en-AU" sz="1800" smtClean="0">
                <a:latin typeface="Arial" charset="0"/>
                <a:cs typeface="Arial" charset="0"/>
              </a:rPr>
              <a:t>Austar has greater than 20 year life of mine extracting further Greta coal seam resources from the approved Stage 3 mining </a:t>
            </a:r>
            <a:r>
              <a:rPr lang="en-AU" sz="1800" smtClean="0"/>
              <a:t>area</a:t>
            </a:r>
          </a:p>
          <a:p>
            <a:endParaRPr lang="en-AU" sz="180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68313" y="115888"/>
            <a:ext cx="8229600" cy="668337"/>
          </a:xfrm>
        </p:spPr>
        <p:txBody>
          <a:bodyPr/>
          <a:lstStyle/>
          <a:p>
            <a:r>
              <a:rPr lang="en-AU" sz="2800" smtClean="0">
                <a:latin typeface="Arial" charset="0"/>
                <a:cs typeface="Arial" charset="0"/>
              </a:rPr>
              <a:t>Future challenges for Austar and Industry</a:t>
            </a:r>
          </a:p>
        </p:txBody>
      </p:sp>
      <p:graphicFrame>
        <p:nvGraphicFramePr>
          <p:cNvPr id="4" name="Table 3"/>
          <p:cNvGraphicFramePr>
            <a:graphicFrameLocks noGrp="1"/>
          </p:cNvGraphicFramePr>
          <p:nvPr/>
        </p:nvGraphicFramePr>
        <p:xfrm>
          <a:off x="323850" y="1052513"/>
          <a:ext cx="8568952" cy="1750665"/>
        </p:xfrm>
        <a:graphic>
          <a:graphicData uri="http://schemas.openxmlformats.org/drawingml/2006/table">
            <a:tbl>
              <a:tblPr firstRow="1" bandRow="1">
                <a:tableStyleId>{21E4AEA4-8DFA-4A89-87EB-49C32662AFE0}</a:tableStyleId>
              </a:tblPr>
              <a:tblGrid>
                <a:gridCol w="4284476"/>
                <a:gridCol w="4284476"/>
              </a:tblGrid>
              <a:tr h="485745">
                <a:tc>
                  <a:txBody>
                    <a:bodyPr/>
                    <a:lstStyle/>
                    <a:p>
                      <a:r>
                        <a:rPr lang="en-AU" dirty="0" smtClean="0"/>
                        <a:t>Item</a:t>
                      </a:r>
                      <a:endParaRPr lang="en-AU" dirty="0"/>
                    </a:p>
                  </a:txBody>
                  <a:tcPr/>
                </a:tc>
                <a:tc>
                  <a:txBody>
                    <a:bodyPr/>
                    <a:lstStyle/>
                    <a:p>
                      <a:r>
                        <a:rPr lang="en-AU" dirty="0" smtClean="0"/>
                        <a:t>Actions/Investigations/Ideas</a:t>
                      </a:r>
                      <a:endParaRPr lang="en-AU" dirty="0"/>
                    </a:p>
                  </a:txBody>
                  <a:tcPr/>
                </a:tc>
              </a:tr>
              <a:tr h="485745">
                <a:tc>
                  <a:txBody>
                    <a:bodyPr/>
                    <a:lstStyle/>
                    <a:p>
                      <a:r>
                        <a:rPr lang="en-AU" dirty="0" smtClean="0"/>
                        <a:t>Increased maintenance</a:t>
                      </a:r>
                      <a:r>
                        <a:rPr lang="en-AU" baseline="0" dirty="0" smtClean="0"/>
                        <a:t> requirements with increased tendon usage</a:t>
                      </a:r>
                      <a:endParaRPr lang="en-AU" dirty="0"/>
                    </a:p>
                  </a:txBody>
                  <a:tcPr/>
                </a:tc>
                <a:tc>
                  <a:txBody>
                    <a:bodyPr/>
                    <a:lstStyle/>
                    <a:p>
                      <a:pPr>
                        <a:spcBef>
                          <a:spcPts val="600"/>
                        </a:spcBef>
                        <a:buFont typeface="Arial" pitchFamily="34" charset="0"/>
                        <a:buChar char="•"/>
                      </a:pPr>
                      <a:r>
                        <a:rPr lang="en-AU" dirty="0" smtClean="0"/>
                        <a:t>Consumable</a:t>
                      </a:r>
                      <a:r>
                        <a:rPr lang="en-AU" baseline="0" dirty="0" smtClean="0"/>
                        <a:t> or support change management must consider impact to equipment especially drill rigs </a:t>
                      </a:r>
                    </a:p>
                    <a:p>
                      <a:pPr>
                        <a:spcBef>
                          <a:spcPts val="600"/>
                        </a:spcBef>
                        <a:buFont typeface="Arial" pitchFamily="34" charset="0"/>
                        <a:buChar char="•"/>
                      </a:pPr>
                      <a:r>
                        <a:rPr lang="en-AU" baseline="0" dirty="0" smtClean="0"/>
                        <a:t>Improved drill rig motors </a:t>
                      </a:r>
                      <a:endParaRPr lang="en-AU" dirty="0"/>
                    </a:p>
                  </a:txBody>
                  <a:tcPr/>
                </a:tc>
              </a:tr>
            </a:tbl>
          </a:graphicData>
        </a:graphic>
      </p:graphicFrame>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AU" altLang="zh-CN" smtClean="0">
                <a:ea typeface="SimSun" pitchFamily="2" charset="-122"/>
              </a:rPr>
              <a:t>Thankyou</a:t>
            </a:r>
          </a:p>
        </p:txBody>
      </p:sp>
      <p:sp>
        <p:nvSpPr>
          <p:cNvPr id="33795" name="Rectangle 3"/>
          <p:cNvSpPr>
            <a:spLocks noGrp="1" noChangeArrowheads="1"/>
          </p:cNvSpPr>
          <p:nvPr>
            <p:ph type="body" idx="1"/>
          </p:nvPr>
        </p:nvSpPr>
        <p:spPr>
          <a:xfrm>
            <a:off x="468313" y="5589588"/>
            <a:ext cx="8229600" cy="752475"/>
          </a:xfrm>
        </p:spPr>
        <p:txBody>
          <a:bodyPr/>
          <a:lstStyle/>
          <a:p>
            <a:pPr algn="ctr" eaLnBrk="1" hangingPunct="1">
              <a:buFontTx/>
              <a:buNone/>
            </a:pPr>
            <a:r>
              <a:rPr lang="en-AU" altLang="zh-CN" sz="3600" b="1" smtClean="0">
                <a:ea typeface="SimSun" pitchFamily="2" charset="-122"/>
              </a:rPr>
              <a:t>Austar Coal Mine</a:t>
            </a:r>
          </a:p>
          <a:p>
            <a:pPr algn="ctr" eaLnBrk="1" hangingPunct="1">
              <a:buFontTx/>
              <a:buNone/>
            </a:pPr>
            <a:endParaRPr lang="en-AU" altLang="zh-CN" sz="3600" b="1" smtClean="0">
              <a:ea typeface="SimSun" pitchFamily="2" charset="-122"/>
            </a:endParaRPr>
          </a:p>
          <a:p>
            <a:pPr algn="ctr" eaLnBrk="1" hangingPunct="1">
              <a:buFontTx/>
              <a:buNone/>
            </a:pPr>
            <a:endParaRPr lang="en-AU" altLang="zh-CN" sz="3600" b="1" smtClean="0">
              <a:ea typeface="SimSun" pitchFamily="2" charset="-122"/>
            </a:endParaRPr>
          </a:p>
          <a:p>
            <a:pPr lvl="3" eaLnBrk="1" hangingPunct="1"/>
            <a:endParaRPr lang="en-AU" altLang="zh-CN" sz="2400" b="1" smtClean="0">
              <a:ea typeface="SimSun" pitchFamily="2" charset="-122"/>
            </a:endParaRPr>
          </a:p>
          <a:p>
            <a:pPr algn="ctr" eaLnBrk="1" hangingPunct="1">
              <a:buFontTx/>
              <a:buNone/>
            </a:pPr>
            <a:endParaRPr lang="zh-CN" altLang="en-AU" sz="3600" b="1" smtClean="0">
              <a:ea typeface="SimSun" pitchFamily="2" charset="-122"/>
            </a:endParaRPr>
          </a:p>
        </p:txBody>
      </p:sp>
      <p:pic>
        <p:nvPicPr>
          <p:cNvPr id="33796" name="Picture 20"/>
          <p:cNvPicPr>
            <a:picLocks noChangeAspect="1" noChangeArrowheads="1"/>
          </p:cNvPicPr>
          <p:nvPr/>
        </p:nvPicPr>
        <p:blipFill>
          <a:blip r:embed="rId3" cstate="print"/>
          <a:srcRect l="58018" t="28528"/>
          <a:stretch>
            <a:fillRect/>
          </a:stretch>
        </p:blipFill>
        <p:spPr bwMode="auto">
          <a:xfrm>
            <a:off x="323850" y="1700213"/>
            <a:ext cx="3443288" cy="3613150"/>
          </a:xfrm>
          <a:prstGeom prst="rect">
            <a:avLst/>
          </a:prstGeom>
          <a:noFill/>
          <a:ln w="9525" algn="ctr">
            <a:noFill/>
            <a:miter lim="800000"/>
            <a:headEnd/>
            <a:tailEnd/>
          </a:ln>
        </p:spPr>
      </p:pic>
      <p:pic>
        <p:nvPicPr>
          <p:cNvPr id="33797" name="Picture 25"/>
          <p:cNvPicPr>
            <a:picLocks noChangeAspect="1" noChangeArrowheads="1"/>
          </p:cNvPicPr>
          <p:nvPr/>
        </p:nvPicPr>
        <p:blipFill>
          <a:blip r:embed="rId3" cstate="print"/>
          <a:srcRect r="46371" b="51494"/>
          <a:stretch>
            <a:fillRect/>
          </a:stretch>
        </p:blipFill>
        <p:spPr bwMode="auto">
          <a:xfrm>
            <a:off x="3848100" y="1989138"/>
            <a:ext cx="5295900" cy="29527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AU" sz="2800" smtClean="0">
                <a:latin typeface="Arial" charset="0"/>
                <a:cs typeface="Arial" charset="0"/>
              </a:rPr>
              <a:t>Longwall</a:t>
            </a:r>
            <a:r>
              <a:rPr lang="en-AU" sz="2800" smtClean="0"/>
              <a:t> Top Coal Caving</a:t>
            </a:r>
          </a:p>
        </p:txBody>
      </p:sp>
      <p:pic>
        <p:nvPicPr>
          <p:cNvPr id="6147" name="Picture 7" descr="LTCC Schematic"/>
          <p:cNvPicPr>
            <a:picLocks noGrp="1" noChangeAspect="1" noChangeArrowheads="1"/>
          </p:cNvPicPr>
          <p:nvPr>
            <p:ph sz="quarter" idx="1"/>
          </p:nvPr>
        </p:nvPicPr>
        <p:blipFill>
          <a:blip r:embed="rId2" cstate="print"/>
          <a:srcRect t="1999"/>
          <a:stretch>
            <a:fillRect/>
          </a:stretch>
        </p:blipFill>
        <p:spPr>
          <a:xfrm>
            <a:off x="457200" y="1889125"/>
            <a:ext cx="8296275" cy="3987800"/>
          </a:xfr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AU" sz="2800" smtClean="0"/>
              <a:t>LTCC Equipment</a:t>
            </a:r>
          </a:p>
        </p:txBody>
      </p:sp>
      <p:pic>
        <p:nvPicPr>
          <p:cNvPr id="7171" name="Picture 10" descr="Picture21"/>
          <p:cNvPicPr>
            <a:picLocks noChangeAspect="1" noChangeArrowheads="1"/>
          </p:cNvPicPr>
          <p:nvPr/>
        </p:nvPicPr>
        <p:blipFill>
          <a:blip r:embed="rId2" cstate="print"/>
          <a:srcRect/>
          <a:stretch>
            <a:fillRect/>
          </a:stretch>
        </p:blipFill>
        <p:spPr bwMode="auto">
          <a:xfrm>
            <a:off x="179388" y="1196975"/>
            <a:ext cx="2346325" cy="2954338"/>
          </a:xfrm>
          <a:prstGeom prst="rect">
            <a:avLst/>
          </a:prstGeom>
          <a:noFill/>
          <a:ln w="9525">
            <a:noFill/>
            <a:miter lim="800000"/>
            <a:headEnd/>
            <a:tailEnd/>
          </a:ln>
        </p:spPr>
      </p:pic>
      <p:pic>
        <p:nvPicPr>
          <p:cNvPr id="7172" name="Picture 11" descr="Picture22"/>
          <p:cNvPicPr>
            <a:picLocks noChangeAspect="1" noChangeArrowheads="1"/>
          </p:cNvPicPr>
          <p:nvPr/>
        </p:nvPicPr>
        <p:blipFill>
          <a:blip r:embed="rId3" cstate="print"/>
          <a:srcRect r="10376"/>
          <a:stretch>
            <a:fillRect/>
          </a:stretch>
        </p:blipFill>
        <p:spPr bwMode="auto">
          <a:xfrm>
            <a:off x="179388" y="4292600"/>
            <a:ext cx="2879725" cy="2376488"/>
          </a:xfrm>
          <a:prstGeom prst="rect">
            <a:avLst/>
          </a:prstGeom>
          <a:noFill/>
          <a:ln w="9525">
            <a:noFill/>
            <a:miter lim="800000"/>
            <a:headEnd/>
            <a:tailEnd/>
          </a:ln>
        </p:spPr>
      </p:pic>
      <p:pic>
        <p:nvPicPr>
          <p:cNvPr id="7173" name="Picture 13" descr="Picture23"/>
          <p:cNvPicPr>
            <a:picLocks noChangeAspect="1" noChangeArrowheads="1"/>
          </p:cNvPicPr>
          <p:nvPr/>
        </p:nvPicPr>
        <p:blipFill>
          <a:blip r:embed="rId4" cstate="print"/>
          <a:srcRect/>
          <a:stretch>
            <a:fillRect/>
          </a:stretch>
        </p:blipFill>
        <p:spPr bwMode="auto">
          <a:xfrm>
            <a:off x="3203575" y="1341438"/>
            <a:ext cx="5834063" cy="540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68313" y="0"/>
            <a:ext cx="8229600" cy="1143000"/>
          </a:xfrm>
        </p:spPr>
        <p:txBody>
          <a:bodyPr/>
          <a:lstStyle/>
          <a:p>
            <a:pPr eaLnBrk="1" hangingPunct="1"/>
            <a:r>
              <a:rPr lang="en-AU" sz="3200" smtClean="0">
                <a:latin typeface="Arial" charset="0"/>
                <a:cs typeface="Arial" charset="0"/>
              </a:rPr>
              <a:t>Austar</a:t>
            </a:r>
            <a:r>
              <a:rPr lang="en-AU" sz="3200" smtClean="0"/>
              <a:t> Product</a:t>
            </a:r>
          </a:p>
        </p:txBody>
      </p:sp>
      <p:sp>
        <p:nvSpPr>
          <p:cNvPr id="8195" name="Rectangle 3"/>
          <p:cNvSpPr>
            <a:spLocks noGrp="1" noChangeArrowheads="1"/>
          </p:cNvSpPr>
          <p:nvPr>
            <p:ph type="body" idx="1"/>
          </p:nvPr>
        </p:nvSpPr>
        <p:spPr>
          <a:xfrm>
            <a:off x="0" y="1700213"/>
            <a:ext cx="5761038" cy="4535487"/>
          </a:xfrm>
        </p:spPr>
        <p:txBody>
          <a:bodyPr/>
          <a:lstStyle/>
          <a:p>
            <a:pPr eaLnBrk="1" hangingPunct="1"/>
            <a:r>
              <a:rPr lang="en-AU" sz="2400" smtClean="0">
                <a:latin typeface="Arial" charset="0"/>
                <a:cs typeface="Arial" charset="0"/>
              </a:rPr>
              <a:t>Semi hard coking coal</a:t>
            </a:r>
          </a:p>
          <a:p>
            <a:pPr eaLnBrk="1" hangingPunct="1"/>
            <a:r>
              <a:rPr lang="en-AU" sz="2400" smtClean="0">
                <a:latin typeface="Arial" charset="0"/>
                <a:cs typeface="Arial" charset="0"/>
              </a:rPr>
              <a:t>High fluidity  +10,000 ddpm</a:t>
            </a:r>
          </a:p>
          <a:p>
            <a:pPr eaLnBrk="1" hangingPunct="1"/>
            <a:r>
              <a:rPr lang="en-AU" sz="2400" smtClean="0">
                <a:latin typeface="Arial" charset="0"/>
                <a:cs typeface="Arial" charset="0"/>
              </a:rPr>
              <a:t>Low ash ~ 5%</a:t>
            </a:r>
          </a:p>
          <a:p>
            <a:pPr eaLnBrk="1" hangingPunct="1"/>
            <a:r>
              <a:rPr lang="en-AU" sz="2400" smtClean="0">
                <a:latin typeface="Arial" charset="0"/>
                <a:cs typeface="Arial" charset="0"/>
              </a:rPr>
              <a:t>Low phosphorous</a:t>
            </a:r>
          </a:p>
          <a:p>
            <a:pPr eaLnBrk="1" hangingPunct="1"/>
            <a:r>
              <a:rPr lang="en-AU" sz="2400" smtClean="0">
                <a:latin typeface="Arial" charset="0"/>
                <a:cs typeface="Arial" charset="0"/>
              </a:rPr>
              <a:t>High vitrinite </a:t>
            </a:r>
          </a:p>
        </p:txBody>
      </p:sp>
      <p:pic>
        <p:nvPicPr>
          <p:cNvPr id="8196" name="Picture 4" descr="Picture8"/>
          <p:cNvPicPr>
            <a:picLocks noChangeAspect="1" noChangeArrowheads="1"/>
          </p:cNvPicPr>
          <p:nvPr/>
        </p:nvPicPr>
        <p:blipFill>
          <a:blip r:embed="rId2" cstate="print"/>
          <a:srcRect/>
          <a:stretch>
            <a:fillRect/>
          </a:stretch>
        </p:blipFill>
        <p:spPr bwMode="auto">
          <a:xfrm>
            <a:off x="4394200" y="1412875"/>
            <a:ext cx="4408488" cy="5184775"/>
          </a:xfrm>
          <a:prstGeom prst="rect">
            <a:avLst/>
          </a:prstGeom>
          <a:noFill/>
          <a:ln w="9525">
            <a:noFill/>
            <a:miter lim="800000"/>
            <a:headEnd/>
            <a:tailEnd/>
          </a:ln>
        </p:spPr>
      </p:pic>
      <p:pic>
        <p:nvPicPr>
          <p:cNvPr id="8197" name="Picture 5" descr="Picture7"/>
          <p:cNvPicPr>
            <a:picLocks noChangeAspect="1" noChangeArrowheads="1"/>
          </p:cNvPicPr>
          <p:nvPr/>
        </p:nvPicPr>
        <p:blipFill>
          <a:blip r:embed="rId3" cstate="print"/>
          <a:srcRect/>
          <a:stretch>
            <a:fillRect/>
          </a:stretch>
        </p:blipFill>
        <p:spPr bwMode="auto">
          <a:xfrm>
            <a:off x="179388" y="4365625"/>
            <a:ext cx="4105275" cy="1889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15"/>
          <p:cNvPicPr>
            <a:picLocks noChangeAspect="1" noChangeArrowheads="1"/>
          </p:cNvPicPr>
          <p:nvPr/>
        </p:nvPicPr>
        <p:blipFill>
          <a:blip r:embed="rId3" cstate="print"/>
          <a:srcRect l="10098" t="9093" r="21236" b="14536"/>
          <a:stretch>
            <a:fillRect/>
          </a:stretch>
        </p:blipFill>
        <p:spPr bwMode="auto">
          <a:xfrm>
            <a:off x="1116013" y="1844675"/>
            <a:ext cx="6408737" cy="3959225"/>
          </a:xfrm>
          <a:prstGeom prst="rect">
            <a:avLst/>
          </a:prstGeom>
          <a:noFill/>
          <a:ln w="9525" algn="ctr">
            <a:solidFill>
              <a:schemeClr val="tx1"/>
            </a:solidFill>
            <a:miter lim="800000"/>
            <a:headEnd/>
            <a:tailEnd/>
          </a:ln>
        </p:spPr>
      </p:pic>
      <p:sp>
        <p:nvSpPr>
          <p:cNvPr id="9219" name="Rectangle 2"/>
          <p:cNvSpPr>
            <a:spLocks noGrp="1" noChangeArrowheads="1"/>
          </p:cNvSpPr>
          <p:nvPr>
            <p:ph type="title"/>
          </p:nvPr>
        </p:nvSpPr>
        <p:spPr>
          <a:xfrm>
            <a:off x="457200" y="274638"/>
            <a:ext cx="8686800" cy="1143000"/>
          </a:xfrm>
        </p:spPr>
        <p:txBody>
          <a:bodyPr/>
          <a:lstStyle/>
          <a:p>
            <a:pPr eaLnBrk="1" hangingPunct="1"/>
            <a:r>
              <a:rPr lang="en-AU" altLang="zh-CN" sz="2800" smtClean="0">
                <a:latin typeface="Arial" charset="0"/>
                <a:ea typeface="SimSun" pitchFamily="2" charset="-122"/>
                <a:cs typeface="Arial" charset="0"/>
              </a:rPr>
              <a:t>Austar Coal Mine Stage 2 and </a:t>
            </a:r>
            <a:br>
              <a:rPr lang="en-AU" altLang="zh-CN" sz="2800" smtClean="0">
                <a:latin typeface="Arial" charset="0"/>
                <a:ea typeface="SimSun" pitchFamily="2" charset="-122"/>
                <a:cs typeface="Arial" charset="0"/>
              </a:rPr>
            </a:br>
            <a:r>
              <a:rPr lang="en-AU" altLang="zh-CN" sz="2800" smtClean="0">
                <a:latin typeface="Arial" charset="0"/>
                <a:ea typeface="SimSun" pitchFamily="2" charset="-122"/>
                <a:cs typeface="Arial" charset="0"/>
              </a:rPr>
              <a:t>Current Operations</a:t>
            </a:r>
          </a:p>
        </p:txBody>
      </p:sp>
      <p:sp>
        <p:nvSpPr>
          <p:cNvPr id="9220" name="Line 8"/>
          <p:cNvSpPr>
            <a:spLocks noChangeShapeType="1"/>
          </p:cNvSpPr>
          <p:nvPr/>
        </p:nvSpPr>
        <p:spPr bwMode="auto">
          <a:xfrm flipV="1">
            <a:off x="2051050" y="4868863"/>
            <a:ext cx="1944688" cy="1152525"/>
          </a:xfrm>
          <a:prstGeom prst="line">
            <a:avLst/>
          </a:prstGeom>
          <a:noFill/>
          <a:ln w="38100">
            <a:solidFill>
              <a:schemeClr val="tx1"/>
            </a:solidFill>
            <a:round/>
            <a:headEnd/>
            <a:tailEnd type="triangle" w="med" len="med"/>
          </a:ln>
        </p:spPr>
        <p:txBody>
          <a:bodyPr/>
          <a:lstStyle/>
          <a:p>
            <a:endParaRPr lang="en-AU"/>
          </a:p>
        </p:txBody>
      </p:sp>
      <p:sp>
        <p:nvSpPr>
          <p:cNvPr id="9221" name="Text Box 9"/>
          <p:cNvSpPr txBox="1">
            <a:spLocks noChangeArrowheads="1"/>
          </p:cNvSpPr>
          <p:nvPr/>
        </p:nvSpPr>
        <p:spPr bwMode="auto">
          <a:xfrm>
            <a:off x="827088" y="5949950"/>
            <a:ext cx="2951162" cy="1016000"/>
          </a:xfrm>
          <a:prstGeom prst="rect">
            <a:avLst/>
          </a:prstGeom>
          <a:noFill/>
          <a:ln w="9525" algn="ctr">
            <a:noFill/>
            <a:miter lim="800000"/>
            <a:headEnd/>
            <a:tailEnd/>
          </a:ln>
        </p:spPr>
        <p:txBody>
          <a:bodyPr>
            <a:spAutoFit/>
          </a:bodyPr>
          <a:lstStyle/>
          <a:p>
            <a:pPr>
              <a:spcBef>
                <a:spcPct val="50000"/>
              </a:spcBef>
              <a:buFontTx/>
              <a:buChar char="•"/>
            </a:pPr>
            <a:r>
              <a:rPr lang="en-AU" sz="2000">
                <a:latin typeface="Arial" charset="0"/>
                <a:cs typeface="Arial" charset="0"/>
              </a:rPr>
              <a:t>LWA5 Due to be completed in March 2012</a:t>
            </a:r>
          </a:p>
        </p:txBody>
      </p:sp>
      <p:sp>
        <p:nvSpPr>
          <p:cNvPr id="9222" name="Text Box 12"/>
          <p:cNvSpPr txBox="1">
            <a:spLocks noChangeArrowheads="1"/>
          </p:cNvSpPr>
          <p:nvPr/>
        </p:nvSpPr>
        <p:spPr bwMode="auto">
          <a:xfrm>
            <a:off x="5724525" y="3284538"/>
            <a:ext cx="3024188" cy="1016000"/>
          </a:xfrm>
          <a:prstGeom prst="rect">
            <a:avLst/>
          </a:prstGeom>
          <a:solidFill>
            <a:schemeClr val="bg1"/>
          </a:solidFill>
          <a:ln w="9525" algn="ctr">
            <a:noFill/>
            <a:miter lim="800000"/>
            <a:headEnd/>
            <a:tailEnd/>
          </a:ln>
        </p:spPr>
        <p:txBody>
          <a:bodyPr>
            <a:spAutoFit/>
          </a:bodyPr>
          <a:lstStyle/>
          <a:p>
            <a:pPr>
              <a:spcBef>
                <a:spcPct val="50000"/>
              </a:spcBef>
              <a:buFontTx/>
              <a:buChar char="•"/>
            </a:pPr>
            <a:r>
              <a:rPr lang="en-AU" sz="2000">
                <a:latin typeface="Arial" charset="0"/>
                <a:cs typeface="Arial" charset="0"/>
              </a:rPr>
              <a:t>2 x CM Units Developing 300’s Mains into Stage 3</a:t>
            </a:r>
          </a:p>
        </p:txBody>
      </p:sp>
      <p:sp>
        <p:nvSpPr>
          <p:cNvPr id="9223" name="Line 13"/>
          <p:cNvSpPr>
            <a:spLocks noChangeShapeType="1"/>
          </p:cNvSpPr>
          <p:nvPr/>
        </p:nvSpPr>
        <p:spPr bwMode="auto">
          <a:xfrm flipH="1">
            <a:off x="4500563" y="3357563"/>
            <a:ext cx="1295400" cy="215900"/>
          </a:xfrm>
          <a:prstGeom prst="line">
            <a:avLst/>
          </a:prstGeom>
          <a:noFill/>
          <a:ln w="38100">
            <a:solidFill>
              <a:schemeClr val="tx1"/>
            </a:solidFill>
            <a:round/>
            <a:headEnd/>
            <a:tailEnd type="triangle" w="med" len="med"/>
          </a:ln>
        </p:spPr>
        <p:txBody>
          <a:bodyPr/>
          <a:lstStyle/>
          <a:p>
            <a:endParaRPr lang="en-AU"/>
          </a:p>
        </p:txBody>
      </p:sp>
      <p:sp>
        <p:nvSpPr>
          <p:cNvPr id="9224" name="Line 14"/>
          <p:cNvSpPr>
            <a:spLocks noChangeShapeType="1"/>
          </p:cNvSpPr>
          <p:nvPr/>
        </p:nvSpPr>
        <p:spPr bwMode="auto">
          <a:xfrm flipH="1" flipV="1">
            <a:off x="4500563" y="4868863"/>
            <a:ext cx="431800" cy="1081087"/>
          </a:xfrm>
          <a:prstGeom prst="line">
            <a:avLst/>
          </a:prstGeom>
          <a:noFill/>
          <a:ln w="38100">
            <a:solidFill>
              <a:schemeClr val="tx1"/>
            </a:solidFill>
            <a:round/>
            <a:headEnd/>
            <a:tailEnd type="triangle" w="med" len="med"/>
          </a:ln>
        </p:spPr>
        <p:txBody>
          <a:bodyPr/>
          <a:lstStyle/>
          <a:p>
            <a:endParaRPr lang="en-AU"/>
          </a:p>
        </p:txBody>
      </p:sp>
      <p:sp>
        <p:nvSpPr>
          <p:cNvPr id="9225" name="Text Box 15"/>
          <p:cNvSpPr txBox="1">
            <a:spLocks noChangeArrowheads="1"/>
          </p:cNvSpPr>
          <p:nvPr/>
        </p:nvSpPr>
        <p:spPr bwMode="auto">
          <a:xfrm>
            <a:off x="4500563" y="5949950"/>
            <a:ext cx="3587750" cy="708025"/>
          </a:xfrm>
          <a:prstGeom prst="rect">
            <a:avLst/>
          </a:prstGeom>
          <a:noFill/>
          <a:ln w="9525" algn="ctr">
            <a:noFill/>
            <a:miter lim="800000"/>
            <a:headEnd/>
            <a:tailEnd/>
          </a:ln>
        </p:spPr>
        <p:txBody>
          <a:bodyPr>
            <a:spAutoFit/>
          </a:bodyPr>
          <a:lstStyle/>
          <a:p>
            <a:pPr>
              <a:spcBef>
                <a:spcPct val="50000"/>
              </a:spcBef>
              <a:buFontTx/>
              <a:buChar char="•"/>
            </a:pPr>
            <a:r>
              <a:rPr lang="en-AU" sz="2000">
                <a:latin typeface="Arial" charset="0"/>
                <a:cs typeface="Arial" charset="0"/>
              </a:rPr>
              <a:t>1 x CM Unit Developing final area of Stage 2</a:t>
            </a:r>
          </a:p>
        </p:txBody>
      </p:sp>
      <p:sp>
        <p:nvSpPr>
          <p:cNvPr id="9226" name="Text Box 12"/>
          <p:cNvSpPr txBox="1">
            <a:spLocks noChangeArrowheads="1"/>
          </p:cNvSpPr>
          <p:nvPr/>
        </p:nvSpPr>
        <p:spPr bwMode="auto">
          <a:xfrm>
            <a:off x="5508625" y="1484313"/>
            <a:ext cx="3024188" cy="708025"/>
          </a:xfrm>
          <a:prstGeom prst="rect">
            <a:avLst/>
          </a:prstGeom>
          <a:solidFill>
            <a:schemeClr val="bg1"/>
          </a:solidFill>
          <a:ln w="9525" algn="ctr">
            <a:noFill/>
            <a:miter lim="800000"/>
            <a:headEnd/>
            <a:tailEnd/>
          </a:ln>
        </p:spPr>
        <p:txBody>
          <a:bodyPr>
            <a:spAutoFit/>
          </a:bodyPr>
          <a:lstStyle/>
          <a:p>
            <a:pPr>
              <a:spcBef>
                <a:spcPct val="50000"/>
              </a:spcBef>
              <a:buFontTx/>
              <a:buChar char="•"/>
            </a:pPr>
            <a:r>
              <a:rPr lang="en-AU" sz="2000">
                <a:latin typeface="Arial" charset="0"/>
                <a:cs typeface="Arial" charset="0"/>
              </a:rPr>
              <a:t>Roadheader completing bin drift</a:t>
            </a:r>
          </a:p>
        </p:txBody>
      </p:sp>
      <p:sp>
        <p:nvSpPr>
          <p:cNvPr id="9227" name="Line 13"/>
          <p:cNvSpPr>
            <a:spLocks noChangeShapeType="1"/>
          </p:cNvSpPr>
          <p:nvPr/>
        </p:nvSpPr>
        <p:spPr bwMode="auto">
          <a:xfrm flipH="1">
            <a:off x="4356100" y="1773238"/>
            <a:ext cx="1008063" cy="1223962"/>
          </a:xfrm>
          <a:prstGeom prst="line">
            <a:avLst/>
          </a:prstGeom>
          <a:noFill/>
          <a:ln w="38100">
            <a:solidFill>
              <a:schemeClr val="tx1"/>
            </a:solidFill>
            <a:round/>
            <a:headEnd/>
            <a:tailEnd type="triangle" w="med" len="med"/>
          </a:ln>
        </p:spPr>
        <p:txBody>
          <a:bodyPr/>
          <a:lstStyle/>
          <a:p>
            <a:endParaRPr lang="en-AU"/>
          </a:p>
        </p:txBody>
      </p:sp>
      <p:sp>
        <p:nvSpPr>
          <p:cNvPr id="9228" name="Line 13"/>
          <p:cNvSpPr>
            <a:spLocks noChangeShapeType="1"/>
          </p:cNvSpPr>
          <p:nvPr/>
        </p:nvSpPr>
        <p:spPr bwMode="auto">
          <a:xfrm flipH="1" flipV="1">
            <a:off x="4859338" y="2708275"/>
            <a:ext cx="936625" cy="649288"/>
          </a:xfrm>
          <a:prstGeom prst="line">
            <a:avLst/>
          </a:prstGeom>
          <a:noFill/>
          <a:ln w="38100">
            <a:solidFill>
              <a:schemeClr val="tx1"/>
            </a:solidFill>
            <a:round/>
            <a:headEnd/>
            <a:tailEnd type="triangle" w="med" len="med"/>
          </a:ln>
        </p:spPr>
        <p:txBody>
          <a:bodyPr/>
          <a:lstStyle/>
          <a:p>
            <a:endParaRPr lang="en-AU"/>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457200" y="274638"/>
            <a:ext cx="8229600" cy="582612"/>
          </a:xfrm>
        </p:spPr>
        <p:txBody>
          <a:bodyPr/>
          <a:lstStyle/>
          <a:p>
            <a:pPr eaLnBrk="1" hangingPunct="1"/>
            <a:r>
              <a:rPr lang="en-AU" altLang="zh-CN" sz="3200" smtClean="0">
                <a:latin typeface="Arial" charset="0"/>
                <a:ea typeface="SimSun" pitchFamily="2" charset="-122"/>
                <a:cs typeface="Arial" charset="0"/>
              </a:rPr>
              <a:t>Austar Coal Mine Plan</a:t>
            </a:r>
          </a:p>
        </p:txBody>
      </p:sp>
      <p:sp>
        <p:nvSpPr>
          <p:cNvPr id="10243" name="TextBox 16"/>
          <p:cNvSpPr txBox="1">
            <a:spLocks noChangeArrowheads="1"/>
          </p:cNvSpPr>
          <p:nvPr/>
        </p:nvSpPr>
        <p:spPr bwMode="auto">
          <a:xfrm>
            <a:off x="539750" y="1268413"/>
            <a:ext cx="8064500" cy="708025"/>
          </a:xfrm>
          <a:prstGeom prst="rect">
            <a:avLst/>
          </a:prstGeom>
          <a:noFill/>
          <a:ln w="9525">
            <a:noFill/>
            <a:miter lim="800000"/>
            <a:headEnd/>
            <a:tailEnd/>
          </a:ln>
        </p:spPr>
        <p:txBody>
          <a:bodyPr>
            <a:spAutoFit/>
          </a:bodyPr>
          <a:lstStyle/>
          <a:p>
            <a:r>
              <a:rPr lang="en-AU" sz="2000">
                <a:latin typeface="Arial" charset="0"/>
                <a:cs typeface="Arial" charset="0"/>
              </a:rPr>
              <a:t>Primary objective is to align panel to limit stress concentration and cleat effects</a:t>
            </a:r>
          </a:p>
        </p:txBody>
      </p:sp>
      <p:pic>
        <p:nvPicPr>
          <p:cNvPr id="10244" name="Picture 5"/>
          <p:cNvPicPr>
            <a:picLocks noChangeAspect="1" noChangeArrowheads="1"/>
          </p:cNvPicPr>
          <p:nvPr/>
        </p:nvPicPr>
        <p:blipFill>
          <a:blip r:embed="rId3" cstate="print"/>
          <a:srcRect l="16594" t="15952" r="30168" b="9081"/>
          <a:stretch>
            <a:fillRect/>
          </a:stretch>
        </p:blipFill>
        <p:spPr bwMode="auto">
          <a:xfrm>
            <a:off x="1258888" y="2133600"/>
            <a:ext cx="7070725" cy="4314825"/>
          </a:xfrm>
          <a:prstGeom prst="rect">
            <a:avLst/>
          </a:prstGeom>
          <a:noFill/>
          <a:ln w="9525" algn="ctr">
            <a:solidFill>
              <a:schemeClr val="tx1"/>
            </a:solidFill>
            <a:miter lim="800000"/>
            <a:headEnd/>
            <a:tailEnd/>
          </a:ln>
        </p:spPr>
      </p:pic>
      <p:sp>
        <p:nvSpPr>
          <p:cNvPr id="10245" name="TextBox 5"/>
          <p:cNvSpPr txBox="1">
            <a:spLocks noChangeArrowheads="1"/>
          </p:cNvSpPr>
          <p:nvPr/>
        </p:nvSpPr>
        <p:spPr bwMode="auto">
          <a:xfrm>
            <a:off x="3708400" y="2852738"/>
            <a:ext cx="1655763" cy="461962"/>
          </a:xfrm>
          <a:prstGeom prst="rect">
            <a:avLst/>
          </a:prstGeom>
          <a:noFill/>
          <a:ln w="9525">
            <a:noFill/>
            <a:miter lim="800000"/>
            <a:headEnd/>
            <a:tailEnd/>
          </a:ln>
        </p:spPr>
        <p:txBody>
          <a:bodyPr>
            <a:spAutoFit/>
          </a:bodyPr>
          <a:lstStyle/>
          <a:p>
            <a:r>
              <a:rPr lang="en-AU">
                <a:latin typeface="Arial" charset="0"/>
                <a:cs typeface="Arial" charset="0"/>
              </a:rPr>
              <a:t>500m </a:t>
            </a:r>
          </a:p>
        </p:txBody>
      </p:sp>
      <p:sp>
        <p:nvSpPr>
          <p:cNvPr id="10246" name="TextBox 6"/>
          <p:cNvSpPr txBox="1">
            <a:spLocks noChangeArrowheads="1"/>
          </p:cNvSpPr>
          <p:nvPr/>
        </p:nvSpPr>
        <p:spPr bwMode="auto">
          <a:xfrm>
            <a:off x="4716463" y="4437063"/>
            <a:ext cx="1655762" cy="461962"/>
          </a:xfrm>
          <a:prstGeom prst="rect">
            <a:avLst/>
          </a:prstGeom>
          <a:noFill/>
          <a:ln w="9525">
            <a:noFill/>
            <a:miter lim="800000"/>
            <a:headEnd/>
            <a:tailEnd/>
          </a:ln>
        </p:spPr>
        <p:txBody>
          <a:bodyPr>
            <a:spAutoFit/>
          </a:bodyPr>
          <a:lstStyle/>
          <a:p>
            <a:r>
              <a:rPr lang="en-AU">
                <a:latin typeface="Arial" charset="0"/>
                <a:cs typeface="Arial" charset="0"/>
              </a:rPr>
              <a:t>600m </a:t>
            </a:r>
          </a:p>
        </p:txBody>
      </p:sp>
      <p:sp>
        <p:nvSpPr>
          <p:cNvPr id="10247" name="TextBox 7"/>
          <p:cNvSpPr txBox="1">
            <a:spLocks noChangeArrowheads="1"/>
          </p:cNvSpPr>
          <p:nvPr/>
        </p:nvSpPr>
        <p:spPr bwMode="auto">
          <a:xfrm>
            <a:off x="5580063" y="5661025"/>
            <a:ext cx="1655762" cy="461963"/>
          </a:xfrm>
          <a:prstGeom prst="rect">
            <a:avLst/>
          </a:prstGeom>
          <a:noFill/>
          <a:ln w="9525">
            <a:noFill/>
            <a:miter lim="800000"/>
            <a:headEnd/>
            <a:tailEnd/>
          </a:ln>
        </p:spPr>
        <p:txBody>
          <a:bodyPr>
            <a:spAutoFit/>
          </a:bodyPr>
          <a:lstStyle/>
          <a:p>
            <a:r>
              <a:rPr lang="en-AU">
                <a:latin typeface="Arial" charset="0"/>
                <a:cs typeface="Arial" charset="0"/>
              </a:rPr>
              <a:t>700m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Content Placeholder 3"/>
          <p:cNvSpPr>
            <a:spLocks noGrp="1"/>
          </p:cNvSpPr>
          <p:nvPr>
            <p:ph/>
          </p:nvPr>
        </p:nvSpPr>
        <p:spPr>
          <a:xfrm>
            <a:off x="457200" y="908050"/>
            <a:ext cx="8229600" cy="5218113"/>
          </a:xfrm>
        </p:spPr>
        <p:txBody>
          <a:bodyPr/>
          <a:lstStyle/>
          <a:p>
            <a:r>
              <a:rPr lang="en-AU" sz="2000" smtClean="0">
                <a:latin typeface="Arial" charset="0"/>
                <a:cs typeface="Arial" charset="0"/>
              </a:rPr>
              <a:t>Overburden depths range from 400m increasing to +700m (current 550m).</a:t>
            </a:r>
          </a:p>
          <a:p>
            <a:endParaRPr lang="en-AU" sz="2000" smtClean="0">
              <a:latin typeface="Arial" charset="0"/>
              <a:cs typeface="Arial" charset="0"/>
            </a:endParaRPr>
          </a:p>
          <a:p>
            <a:r>
              <a:rPr lang="en-AU" sz="2000" smtClean="0">
                <a:latin typeface="Arial" charset="0"/>
                <a:cs typeface="Arial" charset="0"/>
              </a:rPr>
              <a:t>Seam thickness 4.5-7.0m.</a:t>
            </a:r>
          </a:p>
          <a:p>
            <a:endParaRPr lang="en-AU" sz="2000" smtClean="0">
              <a:latin typeface="Arial" charset="0"/>
              <a:cs typeface="Arial" charset="0"/>
            </a:endParaRPr>
          </a:p>
          <a:p>
            <a:r>
              <a:rPr lang="en-AU" sz="2000" smtClean="0">
                <a:latin typeface="Arial" charset="0"/>
                <a:cs typeface="Arial" charset="0"/>
              </a:rPr>
              <a:t>Immediate seam roof is mudstones, siltstones and fine sandstones, Paxton Formation typically &lt;20m thick.</a:t>
            </a:r>
          </a:p>
          <a:p>
            <a:endParaRPr lang="en-AU" sz="2000" smtClean="0">
              <a:latin typeface="Arial" charset="0"/>
              <a:cs typeface="Arial" charset="0"/>
            </a:endParaRPr>
          </a:p>
          <a:p>
            <a:r>
              <a:rPr lang="en-AU" sz="2000" smtClean="0">
                <a:latin typeface="Arial" charset="0"/>
                <a:cs typeface="Arial" charset="0"/>
              </a:rPr>
              <a:t>Significant overlying unit is the Branxton Formation extending from the Paxton Formation to the subsurface, +400m in thickness.   </a:t>
            </a:r>
          </a:p>
          <a:p>
            <a:endParaRPr lang="en-AU" sz="2000" smtClean="0">
              <a:latin typeface="Arial" charset="0"/>
              <a:cs typeface="Arial" charset="0"/>
            </a:endParaRPr>
          </a:p>
          <a:p>
            <a:r>
              <a:rPr lang="en-AU" sz="2000" smtClean="0">
                <a:latin typeface="Arial" charset="0"/>
                <a:cs typeface="Arial" charset="0"/>
              </a:rPr>
              <a:t>The Branxton Formation is a bioturbated fine to medium-grained sandstone with few discontinuities forming massive blocks in the cave and largely controls subsidence. </a:t>
            </a:r>
          </a:p>
        </p:txBody>
      </p:sp>
      <p:sp>
        <p:nvSpPr>
          <p:cNvPr id="11267" name="Rectangle 2"/>
          <p:cNvSpPr>
            <a:spLocks noGrp="1" noChangeArrowheads="1"/>
          </p:cNvSpPr>
          <p:nvPr>
            <p:ph type="title" idx="4294967295"/>
          </p:nvPr>
        </p:nvSpPr>
        <p:spPr>
          <a:xfrm>
            <a:off x="468313" y="-171450"/>
            <a:ext cx="8435975" cy="1314450"/>
          </a:xfrm>
        </p:spPr>
        <p:txBody>
          <a:bodyPr/>
          <a:lstStyle/>
          <a:p>
            <a:pPr eaLnBrk="1" hangingPunct="1"/>
            <a:r>
              <a:rPr lang="en-AU" altLang="zh-CN" sz="2800" smtClean="0">
                <a:latin typeface="Arial" charset="0"/>
                <a:ea typeface="SimSun" pitchFamily="2" charset="-122"/>
                <a:cs typeface="Arial" charset="0"/>
              </a:rPr>
              <a:t>Geology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C master slide">
  <a:themeElements>
    <a:clrScheme name="CC master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C master slide">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AU" sz="2400" b="0" i="0" u="none" strike="noStrike" cap="none" normalizeH="0" baseline="0" smtClean="0">
            <a:ln>
              <a:noFill/>
            </a:ln>
            <a:solidFill>
              <a:schemeClr val="tx1"/>
            </a:solidFill>
            <a:effectLst/>
            <a:latin typeface="Times" pitchFamily="18" charset="0"/>
          </a:defRPr>
        </a:defPPr>
      </a:lstStyle>
    </a:lnDef>
  </a:objectDefaults>
  <a:extraClrSchemeLst>
    <a:extraClrScheme>
      <a:clrScheme name="CC master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C master slid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C master slid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C master slid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C master slid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C master slid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C master slid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C master slid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C master slid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C master slid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C master slid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C master slid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CC Powerpoint template</Template>
  <TotalTime>8569</TotalTime>
  <Words>1699</Words>
  <Application>Microsoft Office PowerPoint</Application>
  <PresentationFormat>On-screen Show (4:3)</PresentationFormat>
  <Paragraphs>250</Paragraphs>
  <Slides>31</Slides>
  <Notes>27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Times</vt:lpstr>
      <vt:lpstr>Arial</vt:lpstr>
      <vt:lpstr>Century Gothic</vt:lpstr>
      <vt:lpstr>SimSun</vt:lpstr>
      <vt:lpstr>CC master slide</vt:lpstr>
      <vt:lpstr> Austar Coal Mine-  Long Tendon Support  </vt:lpstr>
      <vt:lpstr>Background</vt:lpstr>
      <vt:lpstr>Background</vt:lpstr>
      <vt:lpstr>Longwall Top Coal Caving</vt:lpstr>
      <vt:lpstr>LTCC Equipment</vt:lpstr>
      <vt:lpstr>Austar Product</vt:lpstr>
      <vt:lpstr>Austar Coal Mine Stage 2 and  Current Operations</vt:lpstr>
      <vt:lpstr>Austar Coal Mine Plan</vt:lpstr>
      <vt:lpstr>Geology</vt:lpstr>
      <vt:lpstr>Typical Overburden Section</vt:lpstr>
      <vt:lpstr>Immediate Roof Geology</vt:lpstr>
      <vt:lpstr>Mining Conditions</vt:lpstr>
      <vt:lpstr>Ground Support Design Process</vt:lpstr>
      <vt:lpstr>TARP and Support Rules</vt:lpstr>
      <vt:lpstr>Hardware utilised</vt:lpstr>
      <vt:lpstr>Hardware utilised</vt:lpstr>
      <vt:lpstr>Hardware utilised</vt:lpstr>
      <vt:lpstr>Support Timing </vt:lpstr>
      <vt:lpstr>Install road support process</vt:lpstr>
      <vt:lpstr>Advance Rates</vt:lpstr>
      <vt:lpstr>Cut Cycle Times- 4m Super Strand</vt:lpstr>
      <vt:lpstr>Cut Cycle Times- 8m Megabolts</vt:lpstr>
      <vt:lpstr>Engineering Delays and Issues</vt:lpstr>
      <vt:lpstr>Training and Quality Control</vt:lpstr>
      <vt:lpstr>Training and Quality Control</vt:lpstr>
      <vt:lpstr>Training and Quality Control</vt:lpstr>
      <vt:lpstr>Future challenges for Austar and Industry</vt:lpstr>
      <vt:lpstr>Future challenges for Austar and Industry</vt:lpstr>
      <vt:lpstr>Future challenges for Austar and Industry</vt:lpstr>
      <vt:lpstr>Future challenges for Austar and Industry</vt:lpstr>
      <vt:lpstr>Thankyou</vt:lpstr>
    </vt:vector>
  </TitlesOfParts>
  <Company>Austar Coalmine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sburra</dc:creator>
  <cp:lastModifiedBy>janderson</cp:lastModifiedBy>
  <cp:revision>333</cp:revision>
  <dcterms:created xsi:type="dcterms:W3CDTF">2005-06-15T02:37:26Z</dcterms:created>
  <dcterms:modified xsi:type="dcterms:W3CDTF">2011-10-16T22:48:06Z</dcterms:modified>
</cp:coreProperties>
</file>